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7"/>
  </p:notesMasterIdLst>
  <p:sldIdLst>
    <p:sldId id="273" r:id="rId2"/>
    <p:sldId id="274" r:id="rId3"/>
    <p:sldId id="257" r:id="rId4"/>
    <p:sldId id="258" r:id="rId5"/>
    <p:sldId id="270" r:id="rId6"/>
    <p:sldId id="267" r:id="rId7"/>
    <p:sldId id="268" r:id="rId8"/>
    <p:sldId id="275" r:id="rId9"/>
    <p:sldId id="269" r:id="rId10"/>
    <p:sldId id="261" r:id="rId11"/>
    <p:sldId id="262" r:id="rId12"/>
    <p:sldId id="263" r:id="rId13"/>
    <p:sldId id="264" r:id="rId14"/>
    <p:sldId id="265" r:id="rId15"/>
    <p:sldId id="266" r:id="rId16"/>
    <p:sldId id="271" r:id="rId17"/>
    <p:sldId id="272" r:id="rId18"/>
    <p:sldId id="276" r:id="rId19"/>
    <p:sldId id="277" r:id="rId20"/>
    <p:sldId id="278" r:id="rId21"/>
    <p:sldId id="279" r:id="rId22"/>
    <p:sldId id="280" r:id="rId23"/>
    <p:sldId id="281" r:id="rId24"/>
    <p:sldId id="312" r:id="rId25"/>
    <p:sldId id="313" r:id="rId26"/>
    <p:sldId id="315" r:id="rId27"/>
    <p:sldId id="314" r:id="rId28"/>
    <p:sldId id="283" r:id="rId29"/>
    <p:sldId id="284" r:id="rId30"/>
    <p:sldId id="286" r:id="rId31"/>
    <p:sldId id="287" r:id="rId32"/>
    <p:sldId id="288" r:id="rId33"/>
    <p:sldId id="289" r:id="rId34"/>
    <p:sldId id="290" r:id="rId35"/>
    <p:sldId id="294" r:id="rId36"/>
    <p:sldId id="295" r:id="rId37"/>
    <p:sldId id="296" r:id="rId38"/>
    <p:sldId id="297" r:id="rId39"/>
    <p:sldId id="298" r:id="rId40"/>
    <p:sldId id="299" r:id="rId41"/>
    <p:sldId id="300" r:id="rId42"/>
    <p:sldId id="301" r:id="rId43"/>
    <p:sldId id="302" r:id="rId44"/>
    <p:sldId id="303" r:id="rId45"/>
    <p:sldId id="316" r:id="rId46"/>
    <p:sldId id="304" r:id="rId47"/>
    <p:sldId id="305" r:id="rId48"/>
    <p:sldId id="306" r:id="rId49"/>
    <p:sldId id="307" r:id="rId50"/>
    <p:sldId id="308" r:id="rId51"/>
    <p:sldId id="309" r:id="rId52"/>
    <p:sldId id="310" r:id="rId53"/>
    <p:sldId id="311"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61" r:id="rId84"/>
    <p:sldId id="362" r:id="rId85"/>
    <p:sldId id="349" r:id="rId86"/>
    <p:sldId id="350" r:id="rId87"/>
    <p:sldId id="351" r:id="rId88"/>
    <p:sldId id="352" r:id="rId89"/>
    <p:sldId id="354" r:id="rId90"/>
    <p:sldId id="355" r:id="rId91"/>
    <p:sldId id="356" r:id="rId92"/>
    <p:sldId id="357" r:id="rId93"/>
    <p:sldId id="358" r:id="rId94"/>
    <p:sldId id="359" r:id="rId95"/>
    <p:sldId id="360" r:id="rId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52" d="100"/>
          <a:sy n="52" d="100"/>
        </p:scale>
        <p:origin x="43"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1440A-9768-42F5-80CD-91CAB91F60F5}"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C6DD9-3E0B-40A5-BC0E-79EFDF5A64A4}" type="slidenum">
              <a:rPr lang="en-US" smtClean="0"/>
              <a:t>‹#›</a:t>
            </a:fld>
            <a:endParaRPr lang="en-US"/>
          </a:p>
        </p:txBody>
      </p:sp>
    </p:spTree>
    <p:extLst>
      <p:ext uri="{BB962C8B-B14F-4D97-AF65-F5344CB8AC3E}">
        <p14:creationId xmlns:p14="http://schemas.microsoft.com/office/powerpoint/2010/main" val="362809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expectations for whiteboards. </a:t>
            </a:r>
          </a:p>
          <a:p>
            <a:endParaRPr lang="en-US" dirty="0"/>
          </a:p>
        </p:txBody>
      </p:sp>
      <p:sp>
        <p:nvSpPr>
          <p:cNvPr id="4" name="Slide Number Placeholder 3"/>
          <p:cNvSpPr>
            <a:spLocks noGrp="1"/>
          </p:cNvSpPr>
          <p:nvPr>
            <p:ph type="sldNum" sz="quarter" idx="10"/>
          </p:nvPr>
        </p:nvSpPr>
        <p:spPr/>
        <p:txBody>
          <a:bodyPr/>
          <a:lstStyle/>
          <a:p>
            <a:fld id="{9DE2143B-424A-4C40-A4CC-7C197C749142}" type="slidenum">
              <a:rPr lang="en-US" smtClean="0"/>
              <a:pPr/>
              <a:t>29</a:t>
            </a:fld>
            <a:endParaRPr lang="en-US"/>
          </a:p>
        </p:txBody>
      </p:sp>
    </p:spTree>
    <p:extLst>
      <p:ext uri="{BB962C8B-B14F-4D97-AF65-F5344CB8AC3E}">
        <p14:creationId xmlns:p14="http://schemas.microsoft.com/office/powerpoint/2010/main" val="292365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2143B-424A-4C40-A4CC-7C197C749142}" type="slidenum">
              <a:rPr lang="en-US" smtClean="0"/>
              <a:pPr/>
              <a:t>35</a:t>
            </a:fld>
            <a:endParaRPr lang="en-US"/>
          </a:p>
        </p:txBody>
      </p:sp>
    </p:spTree>
    <p:extLst>
      <p:ext uri="{BB962C8B-B14F-4D97-AF65-F5344CB8AC3E}">
        <p14:creationId xmlns:p14="http://schemas.microsoft.com/office/powerpoint/2010/main" val="325769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2143B-424A-4C40-A4CC-7C197C749142}" type="slidenum">
              <a:rPr lang="en-US" smtClean="0"/>
              <a:pPr/>
              <a:t>36</a:t>
            </a:fld>
            <a:endParaRPr lang="en-US"/>
          </a:p>
        </p:txBody>
      </p:sp>
    </p:spTree>
    <p:extLst>
      <p:ext uri="{BB962C8B-B14F-4D97-AF65-F5344CB8AC3E}">
        <p14:creationId xmlns:p14="http://schemas.microsoft.com/office/powerpoint/2010/main" val="156974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expectations for whiteboards. </a:t>
            </a:r>
          </a:p>
          <a:p>
            <a:endParaRPr lang="en-US" dirty="0"/>
          </a:p>
        </p:txBody>
      </p:sp>
      <p:sp>
        <p:nvSpPr>
          <p:cNvPr id="4" name="Slide Number Placeholder 3"/>
          <p:cNvSpPr>
            <a:spLocks noGrp="1"/>
          </p:cNvSpPr>
          <p:nvPr>
            <p:ph type="sldNum" sz="quarter" idx="10"/>
          </p:nvPr>
        </p:nvSpPr>
        <p:spPr/>
        <p:txBody>
          <a:bodyPr/>
          <a:lstStyle/>
          <a:p>
            <a:fld id="{9DE2143B-424A-4C40-A4CC-7C197C749142}" type="slidenum">
              <a:rPr lang="en-US" smtClean="0"/>
              <a:pPr/>
              <a:t>55</a:t>
            </a:fld>
            <a:endParaRPr lang="en-US"/>
          </a:p>
        </p:txBody>
      </p:sp>
    </p:spTree>
    <p:extLst>
      <p:ext uri="{BB962C8B-B14F-4D97-AF65-F5344CB8AC3E}">
        <p14:creationId xmlns:p14="http://schemas.microsoft.com/office/powerpoint/2010/main" val="247770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2143B-424A-4C40-A4CC-7C197C749142}" type="slidenum">
              <a:rPr lang="en-US" smtClean="0"/>
              <a:pPr/>
              <a:t>65</a:t>
            </a:fld>
            <a:endParaRPr lang="en-US"/>
          </a:p>
        </p:txBody>
      </p:sp>
    </p:spTree>
    <p:extLst>
      <p:ext uri="{BB962C8B-B14F-4D97-AF65-F5344CB8AC3E}">
        <p14:creationId xmlns:p14="http://schemas.microsoft.com/office/powerpoint/2010/main" val="61477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2143B-424A-4C40-A4CC-7C197C749142}" type="slidenum">
              <a:rPr lang="en-US" smtClean="0"/>
              <a:pPr/>
              <a:t>66</a:t>
            </a:fld>
            <a:endParaRPr lang="en-US"/>
          </a:p>
        </p:txBody>
      </p:sp>
    </p:spTree>
    <p:extLst>
      <p:ext uri="{BB962C8B-B14F-4D97-AF65-F5344CB8AC3E}">
        <p14:creationId xmlns:p14="http://schemas.microsoft.com/office/powerpoint/2010/main" val="3380013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13DF2D-2055-4C83-9EE9-73F278339FF0}" type="slidenum">
              <a:rPr lang="en-US"/>
              <a:pPr>
                <a:defRPr/>
              </a:pPr>
              <a:t>‹#›</a:t>
            </a:fld>
            <a:endParaRPr lang="en-US"/>
          </a:p>
        </p:txBody>
      </p:sp>
    </p:spTree>
    <p:extLst>
      <p:ext uri="{BB962C8B-B14F-4D97-AF65-F5344CB8AC3E}">
        <p14:creationId xmlns:p14="http://schemas.microsoft.com/office/powerpoint/2010/main" val="205503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745" y="274638"/>
            <a:ext cx="11306787" cy="1143000"/>
          </a:xfrm>
          <a:effectLst>
            <a:outerShdw blurRad="50800" dist="38100" dir="18900000" algn="bl" rotWithShape="0">
              <a:prstClr val="black">
                <a:alpha val="40000"/>
              </a:prstClr>
            </a:outerShdw>
          </a:effectLst>
        </p:spPr>
        <p:txBody>
          <a:bodyPr/>
          <a:lstStyle>
            <a:lvl1pPr>
              <a:defRPr baseline="0">
                <a:latin typeface="American Typewriter"/>
                <a:cs typeface="American Typewriter"/>
              </a:defRPr>
            </a:lvl1pPr>
          </a:lstStyle>
          <a:p>
            <a:r>
              <a:rPr lang="en-US" dirty="0" smtClean="0"/>
              <a:t>DO NOW ASSIGNMENT (DNA)</a:t>
            </a:r>
            <a:endParaRPr lang="en-US" dirty="0"/>
          </a:p>
        </p:txBody>
      </p:sp>
      <p:sp>
        <p:nvSpPr>
          <p:cNvPr id="3" name="Date Placeholder 2"/>
          <p:cNvSpPr>
            <a:spLocks noGrp="1"/>
          </p:cNvSpPr>
          <p:nvPr>
            <p:ph type="dt" sz="half" idx="10"/>
          </p:nvPr>
        </p:nvSpPr>
        <p:spPr/>
        <p:txBody>
          <a:bodyPr/>
          <a:lstStyle/>
          <a:p>
            <a:fld id="{50225AFC-B21E-0242-B913-11850C2FF38E}"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6A947-B426-AF40-9ADD-15C1BB38B915}" type="slidenum">
              <a:rPr lang="en-US" smtClean="0"/>
              <a:t>‹#›</a:t>
            </a:fld>
            <a:endParaRPr lang="en-US"/>
          </a:p>
        </p:txBody>
      </p:sp>
      <p:sp>
        <p:nvSpPr>
          <p:cNvPr id="6" name="Content Placeholder 3"/>
          <p:cNvSpPr>
            <a:spLocks noGrp="1"/>
          </p:cNvSpPr>
          <p:nvPr>
            <p:ph sz="half" idx="2"/>
          </p:nvPr>
        </p:nvSpPr>
        <p:spPr>
          <a:xfrm>
            <a:off x="609600" y="1564977"/>
            <a:ext cx="10972800" cy="4561186"/>
          </a:xfrm>
        </p:spPr>
        <p:txBody>
          <a:bodyPr/>
          <a:lstStyle>
            <a:lvl1pPr>
              <a:defRPr sz="2400">
                <a:latin typeface="American Typewriter"/>
                <a:cs typeface="American Typewriter"/>
              </a:defRPr>
            </a:lvl1pPr>
            <a:lvl2pPr>
              <a:defRPr sz="2000">
                <a:latin typeface="American Typewriter"/>
                <a:cs typeface="American Typewriter"/>
              </a:defRPr>
            </a:lvl2pPr>
            <a:lvl3pPr>
              <a:defRPr sz="1800">
                <a:latin typeface="American Typewriter"/>
                <a:cs typeface="American Typewriter"/>
              </a:defRPr>
            </a:lvl3pPr>
            <a:lvl4pPr>
              <a:defRPr sz="1600">
                <a:latin typeface="American Typewriter"/>
                <a:cs typeface="American Typewriter"/>
              </a:defRPr>
            </a:lvl4pPr>
            <a:lvl5pPr>
              <a:defRPr sz="1600">
                <a:latin typeface="American Typewriter"/>
                <a:cs typeface="American Typewriter"/>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764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indiana.edu/~phys215/lecture/lecnotes/lecgraphics/diffusion.gi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23.png"/><Relationship Id="rId4" Type="http://schemas.openxmlformats.org/officeDocument/2006/relationships/image" Target="../media/image42.jpeg"/></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3/13/17</a:t>
            </a:r>
            <a:endParaRPr lang="en-US" dirty="0"/>
          </a:p>
        </p:txBody>
      </p:sp>
      <p:sp>
        <p:nvSpPr>
          <p:cNvPr id="3" name="Content Placeholder 2"/>
          <p:cNvSpPr>
            <a:spLocks noGrp="1"/>
          </p:cNvSpPr>
          <p:nvPr>
            <p:ph idx="1"/>
          </p:nvPr>
        </p:nvSpPr>
        <p:spPr/>
        <p:txBody>
          <a:bodyPr>
            <a:normAutofit/>
          </a:bodyPr>
          <a:lstStyle/>
          <a:p>
            <a:r>
              <a:rPr lang="en-US" sz="3200" dirty="0" smtClean="0"/>
              <a:t>Refresher: What are the 6 criteria for life?</a:t>
            </a:r>
            <a:endParaRPr lang="en-US" sz="3200" dirty="0"/>
          </a:p>
        </p:txBody>
      </p:sp>
    </p:spTree>
    <p:extLst>
      <p:ext uri="{BB962C8B-B14F-4D97-AF65-F5344CB8AC3E}">
        <p14:creationId xmlns:p14="http://schemas.microsoft.com/office/powerpoint/2010/main" val="1839311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AND FUNCTION             Flash back to Friday…</a:t>
            </a:r>
            <a:endParaRPr lang="en-US" dirty="0"/>
          </a:p>
        </p:txBody>
      </p:sp>
      <p:sp>
        <p:nvSpPr>
          <p:cNvPr id="3" name="Content Placeholder 2"/>
          <p:cNvSpPr>
            <a:spLocks noGrp="1"/>
          </p:cNvSpPr>
          <p:nvPr>
            <p:ph idx="1"/>
          </p:nvPr>
        </p:nvSpPr>
        <p:spPr/>
        <p:txBody>
          <a:bodyPr>
            <a:normAutofit/>
          </a:bodyPr>
          <a:lstStyle/>
          <a:p>
            <a:r>
              <a:rPr lang="en-US" sz="2800" dirty="0" smtClean="0"/>
              <a:t>What were some similarities and differences that you observed between human cheek cells and onion cells?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555578"/>
            <a:ext cx="3093720" cy="23202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60" y="3636012"/>
            <a:ext cx="2879229" cy="2159422"/>
          </a:xfrm>
          <a:prstGeom prst="rect">
            <a:avLst/>
          </a:prstGeom>
        </p:spPr>
      </p:pic>
    </p:spTree>
    <p:extLst>
      <p:ext uri="{BB962C8B-B14F-4D97-AF65-F5344CB8AC3E}">
        <p14:creationId xmlns:p14="http://schemas.microsoft.com/office/powerpoint/2010/main" val="86146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Structure</a:t>
            </a:r>
            <a:r>
              <a:rPr lang="en-US" dirty="0" smtClean="0"/>
              <a:t>: Why are plant cells </a:t>
            </a:r>
            <a:r>
              <a:rPr lang="en-US" b="1" dirty="0" smtClean="0"/>
              <a:t>rectangular</a:t>
            </a:r>
            <a:r>
              <a:rPr lang="en-US" dirty="0" smtClean="0"/>
              <a:t>, while cheek cells are </a:t>
            </a:r>
            <a:r>
              <a:rPr lang="en-US" b="1" dirty="0" smtClean="0"/>
              <a:t>round/globular</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reason is linked to the cells’ </a:t>
            </a:r>
            <a:r>
              <a:rPr lang="en-US" sz="2800" b="1" dirty="0" smtClean="0"/>
              <a:t>function</a:t>
            </a:r>
            <a:r>
              <a:rPr lang="en-US" sz="2800" dirty="0" smtClean="0"/>
              <a:t>: What is the difference between an onion plant’s </a:t>
            </a:r>
            <a:r>
              <a:rPr lang="en-US" sz="2800" b="1" dirty="0" smtClean="0"/>
              <a:t>job</a:t>
            </a:r>
            <a:r>
              <a:rPr lang="en-US" sz="2800" dirty="0" smtClean="0"/>
              <a:t> and your mouth’s </a:t>
            </a:r>
            <a:r>
              <a:rPr lang="en-US" sz="2800" b="1" dirty="0" smtClean="0"/>
              <a:t>job</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3604911"/>
            <a:ext cx="3368332" cy="22709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220" y="3604911"/>
            <a:ext cx="1752700" cy="2536803"/>
          </a:xfrm>
          <a:prstGeom prst="rect">
            <a:avLst/>
          </a:prstGeom>
        </p:spPr>
      </p:pic>
    </p:spTree>
    <p:extLst>
      <p:ext uri="{BB962C8B-B14F-4D97-AF65-F5344CB8AC3E}">
        <p14:creationId xmlns:p14="http://schemas.microsoft.com/office/powerpoint/2010/main" val="3251725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Cells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762" y="4542687"/>
            <a:ext cx="2342142" cy="15790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2" y="2582230"/>
            <a:ext cx="2218968" cy="1664226"/>
          </a:xfrm>
          <a:prstGeom prst="rect">
            <a:avLst/>
          </a:prstGeom>
        </p:spPr>
      </p:pic>
      <p:sp>
        <p:nvSpPr>
          <p:cNvPr id="6" name="TextBox 5"/>
          <p:cNvSpPr txBox="1"/>
          <p:nvPr/>
        </p:nvSpPr>
        <p:spPr>
          <a:xfrm>
            <a:off x="3469904" y="2495974"/>
            <a:ext cx="8249656" cy="4093428"/>
          </a:xfrm>
          <a:prstGeom prst="rect">
            <a:avLst/>
          </a:prstGeom>
          <a:noFill/>
        </p:spPr>
        <p:txBody>
          <a:bodyPr wrap="square" rtlCol="0">
            <a:spAutoFit/>
          </a:bodyPr>
          <a:lstStyle/>
          <a:p>
            <a:r>
              <a:rPr lang="en-US" sz="2400" b="1" dirty="0" smtClean="0"/>
              <a:t>Structure</a:t>
            </a:r>
            <a:r>
              <a:rPr lang="en-US" sz="2400" dirty="0" smtClean="0"/>
              <a:t>: The rectangular, blocky looking structures that you see are the cells. The dark line surrounding each rectangle is an organelle called the cell wall. </a:t>
            </a:r>
          </a:p>
          <a:p>
            <a:endParaRPr lang="en-US" sz="2400" dirty="0"/>
          </a:p>
          <a:p>
            <a:r>
              <a:rPr lang="en-US" sz="2400" b="1" dirty="0" smtClean="0"/>
              <a:t>Function</a:t>
            </a:r>
            <a:r>
              <a:rPr lang="en-US" sz="2400" dirty="0" smtClean="0"/>
              <a:t>: Cell walls offer structural support. They let each cell fill up with more water without bursting. This keeps the cells “full” and upright. Since plants have no skeleton, they use turgor pressure (pressure of water against the inside of the cell) to stand up. This is important because plants need to access light to survive. (limp plants have low turgor pressure. They are not “full.”)</a:t>
            </a:r>
          </a:p>
          <a:p>
            <a:endParaRPr lang="en-US" sz="2000" dirty="0"/>
          </a:p>
        </p:txBody>
      </p:sp>
    </p:spTree>
    <p:extLst>
      <p:ext uri="{BB962C8B-B14F-4D97-AF65-F5344CB8AC3E}">
        <p14:creationId xmlns:p14="http://schemas.microsoft.com/office/powerpoint/2010/main" val="2626861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Cheek Cells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980" y="2438400"/>
            <a:ext cx="2550584" cy="1912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80" y="4233789"/>
            <a:ext cx="1325980" cy="1919182"/>
          </a:xfrm>
          <a:prstGeom prst="rect">
            <a:avLst/>
          </a:prstGeom>
        </p:spPr>
      </p:pic>
      <p:sp>
        <p:nvSpPr>
          <p:cNvPr id="6" name="TextBox 5"/>
          <p:cNvSpPr txBox="1"/>
          <p:nvPr/>
        </p:nvSpPr>
        <p:spPr>
          <a:xfrm>
            <a:off x="3947160" y="2710295"/>
            <a:ext cx="7162800" cy="3046988"/>
          </a:xfrm>
          <a:prstGeom prst="rect">
            <a:avLst/>
          </a:prstGeom>
          <a:noFill/>
        </p:spPr>
        <p:txBody>
          <a:bodyPr wrap="square" rtlCol="0">
            <a:spAutoFit/>
          </a:bodyPr>
          <a:lstStyle/>
          <a:p>
            <a:r>
              <a:rPr lang="en-US" sz="2400" b="1" dirty="0" smtClean="0"/>
              <a:t>Structure</a:t>
            </a:r>
            <a:r>
              <a:rPr lang="en-US" sz="2400" dirty="0" smtClean="0"/>
              <a:t>: The cells are round/globular. They do not have cell walls, so their shape is less rigid and structured.</a:t>
            </a:r>
          </a:p>
          <a:p>
            <a:endParaRPr lang="en-US" sz="2400" dirty="0"/>
          </a:p>
          <a:p>
            <a:r>
              <a:rPr lang="en-US" sz="2400" b="1" dirty="0" smtClean="0"/>
              <a:t>Function: </a:t>
            </a:r>
            <a:r>
              <a:rPr lang="en-US" sz="2400" dirty="0" smtClean="0"/>
              <a:t>The human mouth is the first site of digestion. You would not want your mouth cells to be rigidly structured like a plant cell, because the inside of your mouth needs to be able to move and connect fluidly with the other cells in your body.</a:t>
            </a:r>
            <a:endParaRPr lang="en-US" sz="2400" dirty="0"/>
          </a:p>
        </p:txBody>
      </p:sp>
    </p:spTree>
    <p:extLst>
      <p:ext uri="{BB962C8B-B14F-4D97-AF65-F5344CB8AC3E}">
        <p14:creationId xmlns:p14="http://schemas.microsoft.com/office/powerpoint/2010/main" val="51744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all plant cells rectangular and all animal cells </a:t>
            </a:r>
            <a:r>
              <a:rPr lang="en-US" dirty="0" err="1" smtClean="0"/>
              <a:t>globby</a:t>
            </a:r>
            <a:r>
              <a:rPr lang="en-US" dirty="0" smtClean="0"/>
              <a:t> glob shaped?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84914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all plant cells rectangular and all animal cells </a:t>
            </a:r>
            <a:r>
              <a:rPr lang="en-US" dirty="0" err="1"/>
              <a:t>globby</a:t>
            </a:r>
            <a:r>
              <a:rPr lang="en-US" dirty="0"/>
              <a:t> glob shaped?</a:t>
            </a:r>
          </a:p>
        </p:txBody>
      </p:sp>
      <p:sp>
        <p:nvSpPr>
          <p:cNvPr id="3" name="Content Placeholder 2"/>
          <p:cNvSpPr>
            <a:spLocks noGrp="1"/>
          </p:cNvSpPr>
          <p:nvPr>
            <p:ph idx="1"/>
          </p:nvPr>
        </p:nvSpPr>
        <p:spPr>
          <a:xfrm>
            <a:off x="2435228" y="8455270"/>
            <a:ext cx="6138098" cy="1504918"/>
          </a:xfrm>
        </p:spPr>
        <p:txBody>
          <a:bodyPr/>
          <a:lstStyle/>
          <a:p>
            <a:r>
              <a:rPr lang="en-US" dirty="0" smtClean="0"/>
              <a:t>NO! </a:t>
            </a:r>
            <a:endParaRPr lang="en-US" dirty="0"/>
          </a:p>
        </p:txBody>
      </p:sp>
      <p:pic>
        <p:nvPicPr>
          <p:cNvPr id="2050" name="Picture 2" descr="http://www.achoice2live.com/wp-content/uploads/2012/02/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082" y="3378893"/>
            <a:ext cx="3368038" cy="2792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ebspace.ship.edu/cgboer/neur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3494180"/>
            <a:ext cx="3896994" cy="2783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3082" y="2816260"/>
            <a:ext cx="7802878" cy="584775"/>
          </a:xfrm>
          <a:prstGeom prst="rect">
            <a:avLst/>
          </a:prstGeom>
          <a:noFill/>
        </p:spPr>
        <p:txBody>
          <a:bodyPr wrap="square" rtlCol="0">
            <a:spAutoFit/>
          </a:bodyPr>
          <a:lstStyle/>
          <a:p>
            <a:r>
              <a:rPr lang="en-US" sz="3200" dirty="0" smtClean="0"/>
              <a:t>NO! The structure depends on the function.</a:t>
            </a:r>
            <a:endParaRPr lang="en-US" sz="3200" dirty="0"/>
          </a:p>
        </p:txBody>
      </p:sp>
    </p:spTree>
    <p:extLst>
      <p:ext uri="{BB962C8B-B14F-4D97-AF65-F5344CB8AC3E}">
        <p14:creationId xmlns:p14="http://schemas.microsoft.com/office/powerpoint/2010/main" val="759064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We’ve seen that cell structure depends on function.</a:t>
            </a:r>
            <a:endParaRPr lang="en-US" dirty="0"/>
          </a:p>
        </p:txBody>
      </p:sp>
      <p:sp>
        <p:nvSpPr>
          <p:cNvPr id="3" name="Content Placeholder 2"/>
          <p:cNvSpPr>
            <a:spLocks noGrp="1"/>
          </p:cNvSpPr>
          <p:nvPr>
            <p:ph idx="1"/>
          </p:nvPr>
        </p:nvSpPr>
        <p:spPr/>
        <p:txBody>
          <a:bodyPr>
            <a:normAutofit/>
          </a:bodyPr>
          <a:lstStyle/>
          <a:p>
            <a:r>
              <a:rPr lang="en-US" sz="3200" dirty="0" smtClean="0"/>
              <a:t>How do organelle structures contribute to organelle  function, and the function of the cell as a whole?</a:t>
            </a:r>
          </a:p>
          <a:p>
            <a:endParaRPr lang="en-US" sz="3200" dirty="0"/>
          </a:p>
        </p:txBody>
      </p:sp>
      <p:pic>
        <p:nvPicPr>
          <p:cNvPr id="4" name="Picture 3" descr="organ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0" y="3684118"/>
            <a:ext cx="2865120" cy="2191750"/>
          </a:xfrm>
          <a:prstGeom prst="rect">
            <a:avLst/>
          </a:prstGeom>
        </p:spPr>
      </p:pic>
      <p:pic>
        <p:nvPicPr>
          <p:cNvPr id="5" name="Picture 4" descr="organell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629" y="3633318"/>
            <a:ext cx="3834012" cy="2331848"/>
          </a:xfrm>
          <a:prstGeom prst="rect">
            <a:avLst/>
          </a:prstGeom>
        </p:spPr>
      </p:pic>
      <p:sp>
        <p:nvSpPr>
          <p:cNvPr id="6" name="TextBox 5"/>
          <p:cNvSpPr txBox="1"/>
          <p:nvPr/>
        </p:nvSpPr>
        <p:spPr>
          <a:xfrm>
            <a:off x="4514274" y="4487838"/>
            <a:ext cx="2392680" cy="1846659"/>
          </a:xfrm>
          <a:prstGeom prst="rect">
            <a:avLst/>
          </a:prstGeom>
          <a:noFill/>
        </p:spPr>
        <p:txBody>
          <a:bodyPr wrap="square" rtlCol="0">
            <a:spAutoFit/>
          </a:bodyPr>
          <a:lstStyle/>
          <a:p>
            <a:r>
              <a:rPr lang="en-US" sz="2400" dirty="0"/>
              <a:t>In the body, there are </a:t>
            </a:r>
            <a:r>
              <a:rPr lang="en-US" sz="2400" dirty="0" smtClean="0"/>
              <a:t>organs. </a:t>
            </a:r>
            <a:r>
              <a:rPr lang="en-US" sz="2400" dirty="0"/>
              <a:t>In the</a:t>
            </a:r>
            <a:r>
              <a:rPr lang="en-US" sz="2400" b="1" dirty="0">
                <a:solidFill>
                  <a:srgbClr val="800000"/>
                </a:solidFill>
              </a:rPr>
              <a:t> cell</a:t>
            </a:r>
            <a:r>
              <a:rPr lang="en-US" sz="2400" dirty="0"/>
              <a:t>, there are </a:t>
            </a:r>
            <a:r>
              <a:rPr lang="en-US" sz="2400" dirty="0" smtClean="0"/>
              <a:t>organelles.</a:t>
            </a:r>
            <a:endParaRPr lang="en-US" sz="2400" dirty="0"/>
          </a:p>
          <a:p>
            <a:endParaRPr lang="en-US" dirty="0"/>
          </a:p>
        </p:txBody>
      </p:sp>
    </p:spTree>
    <p:extLst>
      <p:ext uri="{BB962C8B-B14F-4D97-AF65-F5344CB8AC3E}">
        <p14:creationId xmlns:p14="http://schemas.microsoft.com/office/powerpoint/2010/main" val="1476288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PROJECT!</a:t>
            </a:r>
            <a:endParaRPr lang="en-US" dirty="0"/>
          </a:p>
        </p:txBody>
      </p:sp>
      <p:pic>
        <p:nvPicPr>
          <p:cNvPr id="1026" name="Picture 2" descr="Image result for dr 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2618" y="2621623"/>
            <a:ext cx="4617918" cy="345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18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3/15</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TRUE OR FALSE:</a:t>
            </a:r>
          </a:p>
          <a:p>
            <a:pPr marL="457200" indent="-457200">
              <a:buAutoNum type="arabicPeriod"/>
            </a:pPr>
            <a:r>
              <a:rPr lang="en-US" sz="2800" dirty="0" smtClean="0"/>
              <a:t>All cells have a nucleus</a:t>
            </a:r>
          </a:p>
          <a:p>
            <a:pPr marL="457200" indent="-457200">
              <a:buAutoNum type="arabicPeriod"/>
            </a:pPr>
            <a:r>
              <a:rPr lang="en-US" sz="2800" dirty="0" smtClean="0"/>
              <a:t>Fungi are prokaryotes</a:t>
            </a:r>
          </a:p>
          <a:p>
            <a:pPr marL="457200" indent="-457200">
              <a:buAutoNum type="arabicPeriod"/>
            </a:pPr>
            <a:r>
              <a:rPr lang="en-US" sz="2800" dirty="0" smtClean="0"/>
              <a:t>Some animal cells have cell walls</a:t>
            </a:r>
          </a:p>
          <a:p>
            <a:pPr marL="457200" indent="-457200">
              <a:buAutoNum type="arabicPeriod"/>
            </a:pPr>
            <a:r>
              <a:rPr lang="en-US" sz="2800" dirty="0" smtClean="0"/>
              <a:t>Vacuoles store nutrients, waste, and water</a:t>
            </a:r>
          </a:p>
          <a:p>
            <a:pPr marL="457200" indent="-457200">
              <a:buAutoNum type="arabicPeriod"/>
            </a:pPr>
            <a:r>
              <a:rPr lang="en-US" sz="2800" dirty="0" smtClean="0"/>
              <a:t>The endoplasmic reticulum is an organelle that helps fold and synthesize proteins.</a:t>
            </a:r>
            <a:endParaRPr lang="en-US" sz="2800" dirty="0"/>
          </a:p>
        </p:txBody>
      </p:sp>
    </p:spTree>
    <p:extLst>
      <p:ext uri="{BB962C8B-B14F-4D97-AF65-F5344CB8AC3E}">
        <p14:creationId xmlns:p14="http://schemas.microsoft.com/office/powerpoint/2010/main" val="1909992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3/16/17</a:t>
            </a:r>
            <a:endParaRPr lang="en-US" dirty="0"/>
          </a:p>
        </p:txBody>
      </p:sp>
      <p:sp>
        <p:nvSpPr>
          <p:cNvPr id="3" name="Content Placeholder 2"/>
          <p:cNvSpPr>
            <a:spLocks noGrp="1"/>
          </p:cNvSpPr>
          <p:nvPr>
            <p:ph idx="1"/>
          </p:nvPr>
        </p:nvSpPr>
        <p:spPr/>
        <p:txBody>
          <a:bodyPr/>
          <a:lstStyle/>
          <a:p>
            <a:r>
              <a:rPr lang="en-US" sz="2800" dirty="0" smtClean="0"/>
              <a:t>Write an analogy about:</a:t>
            </a:r>
          </a:p>
          <a:p>
            <a:r>
              <a:rPr lang="en-US" sz="3200" dirty="0" smtClean="0"/>
              <a:t>1) </a:t>
            </a:r>
            <a:r>
              <a:rPr lang="en-US" sz="3200" dirty="0" err="1" smtClean="0"/>
              <a:t>golgi</a:t>
            </a:r>
            <a:r>
              <a:rPr lang="en-US" sz="3200" dirty="0" smtClean="0"/>
              <a:t> apparatus</a:t>
            </a:r>
          </a:p>
          <a:p>
            <a:r>
              <a:rPr lang="en-US" sz="3200" dirty="0" smtClean="0"/>
              <a:t>2) endoplasmic reticulum</a:t>
            </a:r>
          </a:p>
          <a:p>
            <a:r>
              <a:rPr lang="en-US" sz="3200" dirty="0" smtClean="0"/>
              <a:t>3) cell membrane</a:t>
            </a:r>
          </a:p>
          <a:p>
            <a:pPr marL="0" indent="0">
              <a:buNone/>
            </a:pPr>
            <a:endParaRPr lang="en-US" sz="3200" dirty="0"/>
          </a:p>
        </p:txBody>
      </p:sp>
    </p:spTree>
    <p:extLst>
      <p:ext uri="{BB962C8B-B14F-4D97-AF65-F5344CB8AC3E}">
        <p14:creationId xmlns:p14="http://schemas.microsoft.com/office/powerpoint/2010/main" val="847545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Abiotic Ecology Reassessments this Thursday, 3/16 in OH</a:t>
            </a:r>
            <a:endParaRPr lang="en-US" dirty="0"/>
          </a:p>
        </p:txBody>
      </p:sp>
      <p:sp>
        <p:nvSpPr>
          <p:cNvPr id="3" name="Content Placeholder 2"/>
          <p:cNvSpPr>
            <a:spLocks noGrp="1"/>
          </p:cNvSpPr>
          <p:nvPr>
            <p:ph idx="1"/>
          </p:nvPr>
        </p:nvSpPr>
        <p:spPr/>
        <p:txBody>
          <a:bodyPr>
            <a:normAutofit/>
          </a:bodyPr>
          <a:lstStyle/>
          <a:p>
            <a:r>
              <a:rPr lang="en-US" sz="2800" dirty="0" smtClean="0"/>
              <a:t>Must show me your notes for all sections of abiotic ecology, as well as your original quiz. (HAVE THESE ORGANIZED AND READY AT 8AM) </a:t>
            </a:r>
          </a:p>
          <a:p>
            <a:r>
              <a:rPr lang="en-US" sz="2800" dirty="0" smtClean="0"/>
              <a:t>I will ask you 1 question for each section that you need to reassess.</a:t>
            </a:r>
          </a:p>
          <a:p>
            <a:r>
              <a:rPr lang="en-US" sz="2800" dirty="0" smtClean="0"/>
              <a:t>All cycles are fair game!</a:t>
            </a:r>
            <a:endParaRPr lang="en-US" sz="2800" dirty="0"/>
          </a:p>
        </p:txBody>
      </p:sp>
    </p:spTree>
    <p:extLst>
      <p:ext uri="{BB962C8B-B14F-4D97-AF65-F5344CB8AC3E}">
        <p14:creationId xmlns:p14="http://schemas.microsoft.com/office/powerpoint/2010/main" val="1093992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3/22/17: Turn your case study paragraphs in to </a:t>
            </a:r>
            <a:r>
              <a:rPr lang="en-US" dirty="0" err="1" smtClean="0"/>
              <a:t>dropbox</a:t>
            </a:r>
            <a:r>
              <a:rPr lang="en-US" dirty="0" smtClean="0"/>
              <a:t>!</a:t>
            </a:r>
            <a:endParaRPr lang="en-US" dirty="0"/>
          </a:p>
        </p:txBody>
      </p:sp>
      <p:sp>
        <p:nvSpPr>
          <p:cNvPr id="3" name="Content Placeholder 2"/>
          <p:cNvSpPr>
            <a:spLocks noGrp="1"/>
          </p:cNvSpPr>
          <p:nvPr>
            <p:ph idx="1"/>
          </p:nvPr>
        </p:nvSpPr>
        <p:spPr/>
        <p:txBody>
          <a:bodyPr>
            <a:normAutofit/>
          </a:bodyPr>
          <a:lstStyle/>
          <a:p>
            <a:r>
              <a:rPr lang="en-US" sz="3200" dirty="0" smtClean="0"/>
              <a:t>What are two differences between the rough ER and the smooth ER?</a:t>
            </a:r>
            <a:endParaRPr lang="en-US" sz="3200" dirty="0"/>
          </a:p>
        </p:txBody>
      </p:sp>
    </p:spTree>
    <p:extLst>
      <p:ext uri="{BB962C8B-B14F-4D97-AF65-F5344CB8AC3E}">
        <p14:creationId xmlns:p14="http://schemas.microsoft.com/office/powerpoint/2010/main" val="2746445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min data collection/ writer’s workshop</a:t>
            </a:r>
            <a:endParaRPr lang="en-US" dirty="0"/>
          </a:p>
        </p:txBody>
      </p:sp>
      <p:sp>
        <p:nvSpPr>
          <p:cNvPr id="3" name="Content Placeholder 2"/>
          <p:cNvSpPr>
            <a:spLocks noGrp="1"/>
          </p:cNvSpPr>
          <p:nvPr>
            <p:ph idx="1"/>
          </p:nvPr>
        </p:nvSpPr>
        <p:spPr/>
        <p:txBody>
          <a:bodyPr>
            <a:normAutofit/>
          </a:bodyPr>
          <a:lstStyle/>
          <a:p>
            <a:r>
              <a:rPr lang="en-US" sz="2800" dirty="0" smtClean="0">
                <a:sym typeface="Wingdings" panose="05000000000000000000" pitchFamily="2" charset="2"/>
              </a:rPr>
              <a:t> If you are already done collecting data:</a:t>
            </a:r>
          </a:p>
          <a:p>
            <a:r>
              <a:rPr lang="en-US" sz="2800" dirty="0" smtClean="0">
                <a:sym typeface="Wingdings" panose="05000000000000000000" pitchFamily="2" charset="2"/>
              </a:rPr>
              <a:t>Have me sign it off</a:t>
            </a:r>
          </a:p>
          <a:p>
            <a:r>
              <a:rPr lang="en-US" sz="2800" dirty="0" smtClean="0">
                <a:sym typeface="Wingdings" panose="05000000000000000000" pitchFamily="2" charset="2"/>
              </a:rPr>
              <a:t>Write 3 questions that you want feedback on/ ask for feedback</a:t>
            </a:r>
          </a:p>
          <a:p>
            <a:r>
              <a:rPr lang="en-US" sz="2800" dirty="0" smtClean="0">
                <a:sym typeface="Wingdings" panose="05000000000000000000" pitchFamily="2" charset="2"/>
              </a:rPr>
              <a:t>Start typing your data section (look at the rubric and examples on my DP!) </a:t>
            </a:r>
            <a:endParaRPr lang="en-US" sz="2800" dirty="0"/>
          </a:p>
        </p:txBody>
      </p:sp>
    </p:spTree>
    <p:extLst>
      <p:ext uri="{BB962C8B-B14F-4D97-AF65-F5344CB8AC3E}">
        <p14:creationId xmlns:p14="http://schemas.microsoft.com/office/powerpoint/2010/main" val="1870394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Up/ Reading Example Data Sections</a:t>
            </a:r>
            <a:endParaRPr lang="en-US" dirty="0"/>
          </a:p>
        </p:txBody>
      </p:sp>
      <p:sp>
        <p:nvSpPr>
          <p:cNvPr id="3" name="Content Placeholder 2"/>
          <p:cNvSpPr>
            <a:spLocks noGrp="1"/>
          </p:cNvSpPr>
          <p:nvPr>
            <p:ph idx="1"/>
          </p:nvPr>
        </p:nvSpPr>
        <p:spPr>
          <a:xfrm>
            <a:off x="1295401" y="2556932"/>
            <a:ext cx="4139241" cy="3318936"/>
          </a:xfrm>
          <a:solidFill>
            <a:schemeClr val="accent6">
              <a:lumMod val="20000"/>
              <a:lumOff val="80000"/>
            </a:schemeClr>
          </a:solidFill>
        </p:spPr>
        <p:txBody>
          <a:bodyPr/>
          <a:lstStyle/>
          <a:p>
            <a:pPr marL="0" indent="0">
              <a:buNone/>
            </a:pPr>
            <a:r>
              <a:rPr lang="en-US" dirty="0" smtClean="0"/>
              <a:t>Groups that need to do dishes:</a:t>
            </a:r>
            <a:endParaRPr lang="en-US" dirty="0"/>
          </a:p>
        </p:txBody>
      </p:sp>
      <p:sp>
        <p:nvSpPr>
          <p:cNvPr id="4" name="TextBox 3"/>
          <p:cNvSpPr txBox="1"/>
          <p:nvPr/>
        </p:nvSpPr>
        <p:spPr>
          <a:xfrm>
            <a:off x="5883215" y="2556932"/>
            <a:ext cx="4477110" cy="3477875"/>
          </a:xfrm>
          <a:prstGeom prst="rect">
            <a:avLst/>
          </a:prstGeom>
          <a:solidFill>
            <a:schemeClr val="accent1">
              <a:lumMod val="20000"/>
              <a:lumOff val="80000"/>
            </a:schemeClr>
          </a:solidFill>
        </p:spPr>
        <p:txBody>
          <a:bodyPr wrap="square" rtlCol="0">
            <a:spAutoFit/>
          </a:bodyPr>
          <a:lstStyle/>
          <a:p>
            <a:r>
              <a:rPr lang="en-US" sz="2000" dirty="0" smtClean="0"/>
              <a:t>Read data sections of example labs on my DP. Write bullet points for what you notice about the section’s structure and function.</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868791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2/23/17</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b="1" dirty="0"/>
              <a:t>Which of the following DOES NOT belong in the data section of an APA lab report?</a:t>
            </a:r>
          </a:p>
          <a:p>
            <a:pPr lvl="0"/>
            <a:r>
              <a:rPr lang="en-US" dirty="0"/>
              <a:t>The rats chose to open the door that would save their companions more frequently than they chose to open the door to the candy bar. </a:t>
            </a:r>
          </a:p>
          <a:p>
            <a:pPr lvl="0"/>
            <a:r>
              <a:rPr lang="en-US" dirty="0"/>
              <a:t>The rats that had been saved from drowning the previous day swam an average of 3 hours longer than rats that had never been placed in the water tank. This is likely because they had learned that the drowning was a planned event with a scheduled end. </a:t>
            </a:r>
          </a:p>
          <a:p>
            <a:pPr lvl="0"/>
            <a:r>
              <a:rPr lang="en-US" dirty="0"/>
              <a:t>The rats in control of the lever demonstrated distressed behavior, such as high pitched squeaking and erratic movement. </a:t>
            </a:r>
          </a:p>
          <a:p>
            <a:pPr lvl="0"/>
            <a:r>
              <a:rPr lang="en-US" dirty="0"/>
              <a:t>Twelve percent of rats chose to eat the candy bar before rescuing their companion.</a:t>
            </a:r>
          </a:p>
          <a:p>
            <a:pPr lvl="0"/>
            <a:r>
              <a:rPr lang="en-US" dirty="0"/>
              <a:t>All of the above belong in the data section.</a:t>
            </a:r>
          </a:p>
          <a:p>
            <a:endParaRPr lang="en-US" dirty="0"/>
          </a:p>
        </p:txBody>
      </p:sp>
    </p:spTree>
    <p:extLst>
      <p:ext uri="{BB962C8B-B14F-4D97-AF65-F5344CB8AC3E}">
        <p14:creationId xmlns:p14="http://schemas.microsoft.com/office/powerpoint/2010/main" val="1049209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Sections</a:t>
            </a:r>
            <a:endParaRPr lang="en-US" dirty="0"/>
          </a:p>
        </p:txBody>
      </p:sp>
      <p:sp>
        <p:nvSpPr>
          <p:cNvPr id="3" name="Content Placeholder 2"/>
          <p:cNvSpPr>
            <a:spLocks noGrp="1"/>
          </p:cNvSpPr>
          <p:nvPr>
            <p:ph idx="1"/>
          </p:nvPr>
        </p:nvSpPr>
        <p:spPr/>
        <p:txBody>
          <a:bodyPr/>
          <a:lstStyle/>
          <a:p>
            <a:r>
              <a:rPr lang="en-US" dirty="0" smtClean="0"/>
              <a:t>YES! </a:t>
            </a:r>
            <a:r>
              <a:rPr lang="en-US" dirty="0" smtClean="0">
                <a:sym typeface="Wingdings" panose="05000000000000000000" pitchFamily="2" charset="2"/>
              </a:rPr>
              <a:t></a:t>
            </a:r>
            <a:r>
              <a:rPr lang="en-US" dirty="0" smtClean="0"/>
              <a:t>                                                                                         NO :/ </a:t>
            </a:r>
            <a:endParaRPr lang="en-US" dirty="0"/>
          </a:p>
        </p:txBody>
      </p:sp>
    </p:spTree>
    <p:extLst>
      <p:ext uri="{BB962C8B-B14F-4D97-AF65-F5344CB8AC3E}">
        <p14:creationId xmlns:p14="http://schemas.microsoft.com/office/powerpoint/2010/main" val="2307795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Plan:</a:t>
            </a:r>
            <a:endParaRPr lang="en-US" dirty="0"/>
          </a:p>
        </p:txBody>
      </p:sp>
      <p:sp>
        <p:nvSpPr>
          <p:cNvPr id="3" name="Content Placeholder 2"/>
          <p:cNvSpPr>
            <a:spLocks noGrp="1"/>
          </p:cNvSpPr>
          <p:nvPr>
            <p:ph idx="1"/>
          </p:nvPr>
        </p:nvSpPr>
        <p:spPr>
          <a:xfrm>
            <a:off x="1295401" y="2556932"/>
            <a:ext cx="5105399" cy="3318936"/>
          </a:xfrm>
          <a:solidFill>
            <a:schemeClr val="accent2">
              <a:lumMod val="20000"/>
              <a:lumOff val="80000"/>
            </a:schemeClr>
          </a:solidFill>
        </p:spPr>
        <p:txBody>
          <a:bodyPr>
            <a:normAutofit/>
          </a:bodyPr>
          <a:lstStyle/>
          <a:p>
            <a:r>
              <a:rPr lang="en-US" sz="2800" dirty="0" smtClean="0"/>
              <a:t>Non-honors:</a:t>
            </a:r>
          </a:p>
          <a:p>
            <a:pPr marL="0" indent="0">
              <a:buNone/>
            </a:pPr>
            <a:r>
              <a:rPr lang="en-US" sz="2800" dirty="0" smtClean="0"/>
              <a:t>I will check your case study video script at the end of class. (you do not need the visual aid yet. We will make them tomorrow.)</a:t>
            </a:r>
            <a:endParaRPr lang="en-US" sz="2800" dirty="0"/>
          </a:p>
        </p:txBody>
      </p:sp>
      <p:sp>
        <p:nvSpPr>
          <p:cNvPr id="6" name="TextBox 5"/>
          <p:cNvSpPr txBox="1"/>
          <p:nvPr/>
        </p:nvSpPr>
        <p:spPr>
          <a:xfrm>
            <a:off x="6700603" y="2556932"/>
            <a:ext cx="4077325" cy="1815882"/>
          </a:xfrm>
          <a:prstGeom prst="rect">
            <a:avLst/>
          </a:prstGeom>
          <a:solidFill>
            <a:schemeClr val="accent1">
              <a:lumMod val="20000"/>
              <a:lumOff val="80000"/>
            </a:schemeClr>
          </a:solidFill>
        </p:spPr>
        <p:txBody>
          <a:bodyPr wrap="square" rtlCol="0">
            <a:spAutoFit/>
          </a:bodyPr>
          <a:lstStyle/>
          <a:p>
            <a:r>
              <a:rPr lang="en-US" sz="2800" dirty="0" smtClean="0"/>
              <a:t>Honors: We will have meetings today, and you will work on case study video scripts tomorrow. </a:t>
            </a:r>
            <a:endParaRPr lang="en-US" sz="2800" dirty="0"/>
          </a:p>
        </p:txBody>
      </p:sp>
    </p:spTree>
    <p:extLst>
      <p:ext uri="{BB962C8B-B14F-4D97-AF65-F5344CB8AC3E}">
        <p14:creationId xmlns:p14="http://schemas.microsoft.com/office/powerpoint/2010/main" val="2516532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4972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512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0" y="2523769"/>
            <a:ext cx="8153400" cy="5867400"/>
          </a:xfrm>
        </p:spPr>
        <p:txBody>
          <a:bodyPr>
            <a:normAutofit/>
          </a:bodyPr>
          <a:lstStyle/>
          <a:p>
            <a:pPr marL="514350" indent="-514350">
              <a:buFont typeface="+mj-lt"/>
              <a:buAutoNum type="arabicPeriod"/>
            </a:pPr>
            <a:r>
              <a:rPr lang="en-US" sz="3200" dirty="0"/>
              <a:t>What </a:t>
            </a:r>
            <a:r>
              <a:rPr lang="en-US" sz="3200" dirty="0"/>
              <a:t>are some things that you </a:t>
            </a:r>
            <a:r>
              <a:rPr lang="en-US" sz="3200" u="sng" dirty="0"/>
              <a:t>bring into</a:t>
            </a:r>
            <a:r>
              <a:rPr lang="en-US" sz="3200" dirty="0"/>
              <a:t> your home because you need them</a:t>
            </a:r>
            <a:r>
              <a:rPr lang="en-US" sz="3200" dirty="0"/>
              <a:t>?</a:t>
            </a:r>
            <a:endParaRPr lang="en-US" sz="3200" dirty="0"/>
          </a:p>
          <a:p>
            <a:pPr marL="514350" indent="-514350">
              <a:buFont typeface="+mj-lt"/>
              <a:buAutoNum type="arabicPeriod"/>
            </a:pPr>
            <a:r>
              <a:rPr lang="en-US" sz="3200" dirty="0"/>
              <a:t>What are some things that are not wanted in your home so you </a:t>
            </a:r>
            <a:r>
              <a:rPr lang="en-US" sz="3200" u="sng" dirty="0"/>
              <a:t>keep</a:t>
            </a:r>
            <a:r>
              <a:rPr lang="en-US" sz="3200" dirty="0"/>
              <a:t> them out</a:t>
            </a:r>
            <a:r>
              <a:rPr lang="en-US" sz="3200" dirty="0"/>
              <a:t>?</a:t>
            </a:r>
            <a:endParaRPr lang="en-US" sz="3200" dirty="0"/>
          </a:p>
          <a:p>
            <a:pPr marL="514350" indent="-514350">
              <a:buFont typeface="+mj-lt"/>
              <a:buAutoNum type="arabicPeriod"/>
            </a:pPr>
            <a:r>
              <a:rPr lang="en-US" sz="3200" dirty="0"/>
              <a:t>What are some things that are </a:t>
            </a:r>
            <a:r>
              <a:rPr lang="en-US" sz="3200" u="sng" dirty="0"/>
              <a:t>sent out</a:t>
            </a:r>
            <a:r>
              <a:rPr lang="en-US" sz="3200" dirty="0"/>
              <a:t> of your house</a:t>
            </a:r>
            <a:r>
              <a:rPr lang="en-US" sz="3200" dirty="0"/>
              <a:t>?</a:t>
            </a:r>
          </a:p>
          <a:p>
            <a:pPr marL="0" indent="0">
              <a:buNone/>
            </a:pPr>
            <a:endParaRPr lang="en-US" sz="3200" dirty="0"/>
          </a:p>
        </p:txBody>
      </p:sp>
      <p:sp>
        <p:nvSpPr>
          <p:cNvPr id="2" name="TextBox 1"/>
          <p:cNvSpPr txBox="1"/>
          <p:nvPr/>
        </p:nvSpPr>
        <p:spPr>
          <a:xfrm>
            <a:off x="1752600" y="1252504"/>
            <a:ext cx="8686800" cy="830997"/>
          </a:xfrm>
          <a:prstGeom prst="rect">
            <a:avLst/>
          </a:prstGeom>
          <a:noFill/>
        </p:spPr>
        <p:txBody>
          <a:bodyPr wrap="square" rtlCol="0">
            <a:spAutoFit/>
          </a:bodyPr>
          <a:lstStyle/>
          <a:p>
            <a:pPr algn="ctr"/>
            <a:r>
              <a:rPr lang="en-US" sz="4800" dirty="0" smtClean="0"/>
              <a:t>DNA 3/27/17</a:t>
            </a:r>
            <a:endParaRPr lang="en-US" sz="4800" dirty="0"/>
          </a:p>
        </p:txBody>
      </p:sp>
    </p:spTree>
    <p:extLst>
      <p:ext uri="{BB962C8B-B14F-4D97-AF65-F5344CB8AC3E}">
        <p14:creationId xmlns:p14="http://schemas.microsoft.com/office/powerpoint/2010/main" val="3909551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29774" y="1634931"/>
            <a:ext cx="7772400" cy="1470025"/>
          </a:xfrm>
        </p:spPr>
        <p:txBody>
          <a:bodyPr/>
          <a:lstStyle/>
          <a:p>
            <a:r>
              <a:rPr lang="en-US" dirty="0" smtClean="0"/>
              <a:t>Cell </a:t>
            </a:r>
            <a:r>
              <a:rPr lang="en-US" dirty="0" smtClean="0"/>
              <a:t>Membrane: </a:t>
            </a:r>
            <a:endParaRPr lang="en-US" dirty="0"/>
          </a:p>
        </p:txBody>
      </p:sp>
      <p:sp>
        <p:nvSpPr>
          <p:cNvPr id="5" name="Subtitle 4"/>
          <p:cNvSpPr>
            <a:spLocks noGrp="1"/>
          </p:cNvSpPr>
          <p:nvPr>
            <p:ph type="subTitle" idx="1"/>
          </p:nvPr>
        </p:nvSpPr>
        <p:spPr>
          <a:xfrm>
            <a:off x="1905000" y="3592037"/>
            <a:ext cx="8451730" cy="1752600"/>
          </a:xfrm>
        </p:spPr>
        <p:txBody>
          <a:bodyPr>
            <a:normAutofit/>
          </a:bodyPr>
          <a:lstStyle/>
          <a:p>
            <a:r>
              <a:rPr lang="en-US" sz="4000" dirty="0">
                <a:latin typeface="American Typewriter"/>
                <a:cs typeface="American Typewriter"/>
              </a:rPr>
              <a:t>The </a:t>
            </a:r>
            <a:r>
              <a:rPr lang="en-US" sz="4000" u="sng" dirty="0">
                <a:latin typeface="American Typewriter"/>
                <a:cs typeface="American Typewriter"/>
              </a:rPr>
              <a:t>Gatekeeper</a:t>
            </a:r>
            <a:r>
              <a:rPr lang="en-US" sz="4000" dirty="0">
                <a:latin typeface="American Typewriter"/>
                <a:cs typeface="American Typewriter"/>
              </a:rPr>
              <a:t> of the Cell</a:t>
            </a:r>
          </a:p>
          <a:p>
            <a:pPr algn="l"/>
            <a:endParaRPr lang="en-US" dirty="0">
              <a:solidFill>
                <a:schemeClr val="tx1"/>
              </a:solidFill>
            </a:endParaRPr>
          </a:p>
        </p:txBody>
      </p:sp>
      <p:pic>
        <p:nvPicPr>
          <p:cNvPr id="6" name="Content Placeholder 3" descr="Fluid Mosaic Model.JPG"/>
          <p:cNvPicPr>
            <a:picLocks noChangeAspect="1"/>
          </p:cNvPicPr>
          <p:nvPr/>
        </p:nvPicPr>
        <p:blipFill>
          <a:blip r:embed="rId3" cstate="print"/>
          <a:srcRect t="-8663" b="-8663"/>
          <a:stretch>
            <a:fillRect/>
          </a:stretch>
        </p:blipFill>
        <p:spPr>
          <a:xfrm>
            <a:off x="5795515" y="4431710"/>
            <a:ext cx="4064478" cy="2263098"/>
          </a:xfrm>
          <a:prstGeom prst="rect">
            <a:avLst/>
          </a:prstGeom>
        </p:spPr>
      </p:pic>
      <p:pic>
        <p:nvPicPr>
          <p:cNvPr id="7" name="Content Placeholder 3" descr="Image266.bmp"/>
          <p:cNvPicPr>
            <a:picLocks noChangeAspect="1"/>
          </p:cNvPicPr>
          <p:nvPr/>
        </p:nvPicPr>
        <p:blipFill>
          <a:blip r:embed="rId4" cstate="print"/>
          <a:srcRect/>
          <a:stretch>
            <a:fillRect/>
          </a:stretch>
        </p:blipFill>
        <p:spPr>
          <a:xfrm>
            <a:off x="2311879" y="4624322"/>
            <a:ext cx="3483635" cy="1914501"/>
          </a:xfrm>
          <a:prstGeom prst="rect">
            <a:avLst/>
          </a:prstGeom>
        </p:spPr>
      </p:pic>
    </p:spTree>
    <p:extLst>
      <p:ext uri="{BB962C8B-B14F-4D97-AF65-F5344CB8AC3E}">
        <p14:creationId xmlns:p14="http://schemas.microsoft.com/office/powerpoint/2010/main" val="2789217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For </a:t>
            </a:r>
            <a:r>
              <a:rPr lang="en-US" sz="4000" dirty="0" err="1" smtClean="0"/>
              <a:t>funzies</a:t>
            </a:r>
            <a:r>
              <a:rPr lang="en-US" sz="4000" dirty="0" smtClean="0"/>
              <a:t>…</a:t>
            </a:r>
            <a:endParaRPr lang="en-US" sz="4000" dirty="0"/>
          </a:p>
        </p:txBody>
      </p:sp>
      <p:sp>
        <p:nvSpPr>
          <p:cNvPr id="3" name="Content Placeholder 2"/>
          <p:cNvSpPr>
            <a:spLocks noGrp="1"/>
          </p:cNvSpPr>
          <p:nvPr>
            <p:ph idx="1"/>
          </p:nvPr>
        </p:nvSpPr>
        <p:spPr/>
        <p:txBody>
          <a:bodyPr>
            <a:normAutofit/>
          </a:bodyPr>
          <a:lstStyle/>
          <a:p>
            <a:pPr marL="0" indent="0">
              <a:buNone/>
            </a:pPr>
            <a:r>
              <a:rPr lang="en-US" sz="2800" dirty="0" smtClean="0"/>
              <a:t>Fold your thumb in to the palm of your hand. Then, try the following activities without using your thumb: 1. writing your name. 2. untying your shoe 3. picking up your notebook. How does the structure of your hand (thumb included) help you perform these functions? </a:t>
            </a:r>
          </a:p>
        </p:txBody>
      </p:sp>
      <p:pic>
        <p:nvPicPr>
          <p:cNvPr id="1026" name="Picture 2" descr="Image result for 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695" y="4684143"/>
            <a:ext cx="1405173" cy="146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80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750" y="522554"/>
            <a:ext cx="7581901" cy="623943"/>
          </a:xfrm>
        </p:spPr>
        <p:txBody>
          <a:bodyPr>
            <a:normAutofit fontScale="90000"/>
          </a:bodyPr>
          <a:lstStyle/>
          <a:p>
            <a:r>
              <a:rPr lang="en-US" dirty="0" smtClean="0"/>
              <a:t>Class Brainstorm</a:t>
            </a:r>
            <a:endParaRPr lang="en-US" dirty="0"/>
          </a:p>
        </p:txBody>
      </p:sp>
      <p:sp>
        <p:nvSpPr>
          <p:cNvPr id="3" name="Content Placeholder 2"/>
          <p:cNvSpPr>
            <a:spLocks noGrp="1"/>
          </p:cNvSpPr>
          <p:nvPr>
            <p:ph idx="1"/>
          </p:nvPr>
        </p:nvSpPr>
        <p:spPr>
          <a:xfrm>
            <a:off x="2282780" y="1146497"/>
            <a:ext cx="8887968" cy="1445828"/>
          </a:xfrm>
        </p:spPr>
        <p:txBody>
          <a:bodyPr>
            <a:normAutofit/>
          </a:bodyPr>
          <a:lstStyle/>
          <a:p>
            <a:pPr marL="0" indent="0">
              <a:buNone/>
            </a:pPr>
            <a:r>
              <a:rPr lang="en-US" dirty="0" smtClean="0"/>
              <a:t>What properties could the cell membrane use to distinguish between molecules?</a:t>
            </a:r>
          </a:p>
          <a:p>
            <a:pPr marL="0" indent="0">
              <a:buNone/>
            </a:pPr>
            <a:r>
              <a:rPr lang="en-US" dirty="0" smtClean="0"/>
              <a:t>	Physical Properties		        Chemical Properties</a:t>
            </a:r>
          </a:p>
          <a:p>
            <a:pPr marL="0" indent="0">
              <a:buNone/>
            </a:pPr>
            <a:endParaRPr lang="en-US" dirty="0"/>
          </a:p>
          <a:p>
            <a:pPr marL="0" indent="0">
              <a:buNone/>
            </a:pPr>
            <a:endParaRPr lang="en-US" dirty="0"/>
          </a:p>
        </p:txBody>
      </p:sp>
      <p:cxnSp>
        <p:nvCxnSpPr>
          <p:cNvPr id="5" name="Straight Connector 4"/>
          <p:cNvCxnSpPr/>
          <p:nvPr/>
        </p:nvCxnSpPr>
        <p:spPr>
          <a:xfrm>
            <a:off x="1670304" y="2395728"/>
            <a:ext cx="87599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077712" y="1901952"/>
            <a:ext cx="9144" cy="50200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350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4105" y="584303"/>
            <a:ext cx="10972800" cy="1143000"/>
          </a:xfrm>
        </p:spPr>
        <p:txBody>
          <a:bodyPr/>
          <a:lstStyle/>
          <a:p>
            <a:r>
              <a:rPr lang="en-US" dirty="0">
                <a:latin typeface="Calibri" charset="0"/>
              </a:rPr>
              <a:t>What is the cell membrane?</a:t>
            </a:r>
          </a:p>
        </p:txBody>
      </p:sp>
      <p:sp>
        <p:nvSpPr>
          <p:cNvPr id="11267" name="Rectangle 3"/>
          <p:cNvSpPr>
            <a:spLocks noGrp="1" noChangeArrowheads="1"/>
          </p:cNvSpPr>
          <p:nvPr>
            <p:ph type="body" sz="half" idx="1"/>
          </p:nvPr>
        </p:nvSpPr>
        <p:spPr>
          <a:xfrm>
            <a:off x="1347159" y="1727303"/>
            <a:ext cx="4267200" cy="5257800"/>
          </a:xfrm>
        </p:spPr>
        <p:txBody>
          <a:bodyPr>
            <a:normAutofit/>
          </a:bodyPr>
          <a:lstStyle/>
          <a:p>
            <a:pPr>
              <a:lnSpc>
                <a:spcPct val="80000"/>
              </a:lnSpc>
            </a:pPr>
            <a:r>
              <a:rPr lang="en-US" sz="3200" b="1" dirty="0">
                <a:latin typeface="Calibri" charset="0"/>
              </a:rPr>
              <a:t>Every</a:t>
            </a:r>
            <a:r>
              <a:rPr lang="en-US" sz="3200" dirty="0">
                <a:latin typeface="Calibri" charset="0"/>
              </a:rPr>
              <a:t> cell is </a:t>
            </a:r>
            <a:r>
              <a:rPr lang="en-US" sz="3200" b="1" dirty="0">
                <a:latin typeface="Calibri" charset="0"/>
              </a:rPr>
              <a:t>surrounded</a:t>
            </a:r>
            <a:r>
              <a:rPr lang="en-US" sz="3200" dirty="0">
                <a:latin typeface="Calibri" charset="0"/>
              </a:rPr>
              <a:t> and </a:t>
            </a:r>
            <a:r>
              <a:rPr lang="en-US" sz="3200" b="1" u="sng" dirty="0">
                <a:solidFill>
                  <a:srgbClr val="FF0000"/>
                </a:solidFill>
                <a:latin typeface="Calibri" charset="0"/>
              </a:rPr>
              <a:t>protected</a:t>
            </a:r>
            <a:r>
              <a:rPr lang="en-US" sz="3200" dirty="0">
                <a:solidFill>
                  <a:srgbClr val="FF0000"/>
                </a:solidFill>
                <a:latin typeface="Calibri" charset="0"/>
              </a:rPr>
              <a:t> </a:t>
            </a:r>
            <a:r>
              <a:rPr lang="en-US" sz="3200" dirty="0">
                <a:latin typeface="Calibri" charset="0"/>
              </a:rPr>
              <a:t>by a </a:t>
            </a:r>
            <a:r>
              <a:rPr lang="en-US" sz="3200" b="1" u="sng" dirty="0">
                <a:solidFill>
                  <a:srgbClr val="FF0000"/>
                </a:solidFill>
                <a:latin typeface="Calibri" charset="0"/>
              </a:rPr>
              <a:t>plasma membrane (aka cell membrane)</a:t>
            </a:r>
          </a:p>
          <a:p>
            <a:pPr>
              <a:lnSpc>
                <a:spcPct val="80000"/>
              </a:lnSpc>
            </a:pPr>
            <a:r>
              <a:rPr lang="en-US" sz="3200" dirty="0">
                <a:latin typeface="Calibri" charset="0"/>
              </a:rPr>
              <a:t>The </a:t>
            </a:r>
            <a:r>
              <a:rPr lang="en-US" sz="3200" dirty="0">
                <a:latin typeface="Calibri" charset="0"/>
              </a:rPr>
              <a:t>cell membrane is made mostly of </a:t>
            </a:r>
            <a:r>
              <a:rPr lang="en-US" sz="3200" b="1" u="sng" dirty="0">
                <a:solidFill>
                  <a:srgbClr val="FF0000"/>
                </a:solidFill>
                <a:latin typeface="Calibri" charset="0"/>
              </a:rPr>
              <a:t>lipids</a:t>
            </a:r>
            <a:r>
              <a:rPr lang="en-US" sz="3200" dirty="0">
                <a:solidFill>
                  <a:srgbClr val="FF0000"/>
                </a:solidFill>
                <a:latin typeface="Calibri" charset="0"/>
              </a:rPr>
              <a:t>, </a:t>
            </a:r>
            <a:r>
              <a:rPr lang="en-US" sz="3200" b="1" u="sng" dirty="0">
                <a:solidFill>
                  <a:srgbClr val="FF0000"/>
                </a:solidFill>
                <a:latin typeface="Calibri" charset="0"/>
              </a:rPr>
              <a:t>carbohydrates, </a:t>
            </a:r>
            <a:r>
              <a:rPr lang="en-US" sz="3200" dirty="0">
                <a:latin typeface="Calibri" charset="0"/>
              </a:rPr>
              <a:t>and </a:t>
            </a:r>
            <a:r>
              <a:rPr lang="en-US" sz="3200" dirty="0">
                <a:latin typeface="Calibri" charset="0"/>
              </a:rPr>
              <a:t>some </a:t>
            </a:r>
            <a:r>
              <a:rPr lang="en-US" sz="3200" b="1" u="sng" dirty="0">
                <a:solidFill>
                  <a:srgbClr val="FF0000"/>
                </a:solidFill>
                <a:latin typeface="Calibri" charset="0"/>
              </a:rPr>
              <a:t>protein </a:t>
            </a:r>
            <a:r>
              <a:rPr lang="en-US" sz="3200" b="1" u="sng" dirty="0">
                <a:solidFill>
                  <a:srgbClr val="FF0000"/>
                </a:solidFill>
                <a:latin typeface="Calibri" charset="0"/>
              </a:rPr>
              <a:t>channels</a:t>
            </a:r>
            <a:endParaRPr lang="en-US" sz="3200" b="1" u="sng" dirty="0">
              <a:solidFill>
                <a:srgbClr val="FF0000"/>
              </a:solidFill>
              <a:latin typeface="Calibri" charset="0"/>
            </a:endParaRPr>
          </a:p>
        </p:txBody>
      </p:sp>
      <p:pic>
        <p:nvPicPr>
          <p:cNvPr id="21507" name="Picture 4" descr="cell_membrane"/>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6985384" y="1745863"/>
            <a:ext cx="3090269" cy="2354125"/>
          </a:xfrm>
        </p:spPr>
      </p:pic>
      <p:pic>
        <p:nvPicPr>
          <p:cNvPr id="2150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1059" y="4118548"/>
            <a:ext cx="3902014" cy="2119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609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6073"/>
            <a:ext cx="10972800" cy="1143000"/>
          </a:xfrm>
        </p:spPr>
        <p:txBody>
          <a:bodyPr/>
          <a:lstStyle/>
          <a:p>
            <a:r>
              <a:rPr lang="en-US" dirty="0" smtClean="0"/>
              <a:t>What does the cell membrane do?</a:t>
            </a:r>
            <a:endParaRPr lang="en-US" dirty="0"/>
          </a:p>
        </p:txBody>
      </p:sp>
      <p:sp>
        <p:nvSpPr>
          <p:cNvPr id="3" name="Text Placeholder 2"/>
          <p:cNvSpPr>
            <a:spLocks noGrp="1"/>
          </p:cNvSpPr>
          <p:nvPr>
            <p:ph type="body" sz="half" idx="1"/>
          </p:nvPr>
        </p:nvSpPr>
        <p:spPr>
          <a:xfrm>
            <a:off x="1981200" y="1908854"/>
            <a:ext cx="8229600" cy="4525963"/>
          </a:xfrm>
        </p:spPr>
        <p:txBody>
          <a:bodyPr>
            <a:normAutofit/>
          </a:bodyPr>
          <a:lstStyle/>
          <a:p>
            <a:pPr marL="0" indent="0">
              <a:buNone/>
            </a:pPr>
            <a:r>
              <a:rPr lang="en-US" sz="3200" dirty="0"/>
              <a:t>The cell membrane has two main jobs:</a:t>
            </a:r>
          </a:p>
          <a:p>
            <a:pPr marL="403225" lvl="1" indent="0">
              <a:buNone/>
            </a:pPr>
            <a:r>
              <a:rPr lang="en-US" sz="3200" dirty="0"/>
              <a:t>1. It separates the inside of the cell (the intracellular space) from the outside of the cell (the extracellular space)</a:t>
            </a:r>
          </a:p>
          <a:p>
            <a:pPr marL="403225" lvl="1" indent="0">
              <a:buNone/>
            </a:pPr>
            <a:r>
              <a:rPr lang="en-US" sz="3200" dirty="0"/>
              <a:t>2. It acts as a gatekeeper by only allowing certain molecules in or out</a:t>
            </a:r>
            <a:endParaRPr lang="en-US" sz="3200" dirty="0"/>
          </a:p>
        </p:txBody>
      </p:sp>
    </p:spTree>
    <p:extLst>
      <p:ext uri="{BB962C8B-B14F-4D97-AF65-F5344CB8AC3E}">
        <p14:creationId xmlns:p14="http://schemas.microsoft.com/office/powerpoint/2010/main" val="391432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7" desc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34201" y="2362200"/>
            <a:ext cx="2962275" cy="3270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title"/>
          </p:nvPr>
        </p:nvSpPr>
        <p:spPr/>
        <p:txBody>
          <a:bodyPr rtlCol="0">
            <a:normAutofit/>
          </a:bodyPr>
          <a:lstStyle/>
          <a:p>
            <a:pPr>
              <a:defRPr/>
            </a:pPr>
            <a:r>
              <a:rPr lang="en-US" sz="4000" dirty="0"/>
              <a:t>Components of the Cell Membrane</a:t>
            </a:r>
            <a:endParaRPr lang="en-US" sz="4000" dirty="0"/>
          </a:p>
        </p:txBody>
      </p:sp>
      <p:sp>
        <p:nvSpPr>
          <p:cNvPr id="16387" name="Rectangle 3"/>
          <p:cNvSpPr>
            <a:spLocks noGrp="1" noChangeArrowheads="1"/>
          </p:cNvSpPr>
          <p:nvPr>
            <p:ph type="body" sz="half" idx="1"/>
          </p:nvPr>
        </p:nvSpPr>
        <p:spPr>
          <a:xfrm>
            <a:off x="1219200" y="1444726"/>
            <a:ext cx="5257800" cy="5105400"/>
          </a:xfrm>
        </p:spPr>
        <p:txBody>
          <a:bodyPr rtlCol="0">
            <a:normAutofit/>
          </a:bodyPr>
          <a:lstStyle/>
          <a:p>
            <a:pPr>
              <a:spcAft>
                <a:spcPts val="0"/>
              </a:spcAft>
              <a:buFont typeface="Arial" pitchFamily="34" charset="0"/>
              <a:buChar char="•"/>
              <a:defRPr/>
            </a:pPr>
            <a:r>
              <a:rPr lang="en-US" sz="3200" dirty="0"/>
              <a:t>The cell membrane is made of special lipids called </a:t>
            </a:r>
            <a:r>
              <a:rPr lang="en-US" sz="3200" b="1" u="sng" dirty="0">
                <a:solidFill>
                  <a:srgbClr val="FF0000"/>
                </a:solidFill>
              </a:rPr>
              <a:t>phospholipids</a:t>
            </a:r>
          </a:p>
          <a:p>
            <a:pPr>
              <a:spcAft>
                <a:spcPts val="0"/>
              </a:spcAft>
              <a:buFont typeface="Arial" pitchFamily="34" charset="0"/>
              <a:buChar char="•"/>
              <a:defRPr/>
            </a:pPr>
            <a:r>
              <a:rPr lang="en-US" sz="3200" dirty="0"/>
              <a:t>Phospholipids </a:t>
            </a:r>
            <a:r>
              <a:rPr lang="en-US" sz="3200" dirty="0"/>
              <a:t>have two parts:</a:t>
            </a:r>
            <a:endParaRPr lang="en-US" sz="3200" dirty="0"/>
          </a:p>
          <a:p>
            <a:pPr lvl="1">
              <a:spcAft>
                <a:spcPts val="0"/>
              </a:spcAft>
              <a:buFont typeface="Arial" pitchFamily="34" charset="0"/>
              <a:buChar char="–"/>
              <a:defRPr/>
            </a:pPr>
            <a:r>
              <a:rPr lang="en-US" sz="3200" b="1" u="sng" dirty="0">
                <a:solidFill>
                  <a:srgbClr val="FF0000"/>
                </a:solidFill>
              </a:rPr>
              <a:t>Hydrophilic</a:t>
            </a:r>
            <a:r>
              <a:rPr lang="en-US" sz="3200" b="1" dirty="0"/>
              <a:t> (water-loving</a:t>
            </a:r>
            <a:r>
              <a:rPr lang="en-US" sz="3200" b="1" dirty="0"/>
              <a:t>), or polar heads </a:t>
            </a:r>
            <a:endParaRPr lang="en-US" sz="3200" b="1" dirty="0"/>
          </a:p>
          <a:p>
            <a:pPr lvl="1">
              <a:spcAft>
                <a:spcPts val="0"/>
              </a:spcAft>
              <a:buFont typeface="Arial" pitchFamily="34" charset="0"/>
              <a:buChar char="–"/>
              <a:defRPr/>
            </a:pPr>
            <a:r>
              <a:rPr lang="en-US" sz="3200" b="1" u="sng" dirty="0">
                <a:solidFill>
                  <a:srgbClr val="FF0000"/>
                </a:solidFill>
              </a:rPr>
              <a:t>Hydrophobic</a:t>
            </a:r>
            <a:r>
              <a:rPr lang="en-US" sz="3200" b="1" dirty="0"/>
              <a:t> (water-fearing</a:t>
            </a:r>
            <a:r>
              <a:rPr lang="en-US" sz="3200" b="1" dirty="0"/>
              <a:t>) or nonpolar tails</a:t>
            </a:r>
            <a:endParaRPr lang="en-US" sz="3200" b="1" dirty="0"/>
          </a:p>
          <a:p>
            <a:pPr>
              <a:spcAft>
                <a:spcPts val="0"/>
              </a:spcAft>
              <a:buFont typeface="Arial" pitchFamily="34" charset="0"/>
              <a:buChar char="•"/>
              <a:defRPr/>
            </a:pPr>
            <a:endParaRPr lang="en-US" sz="2000" dirty="0"/>
          </a:p>
          <a:p>
            <a:pPr lvl="1">
              <a:spcAft>
                <a:spcPts val="0"/>
              </a:spcAft>
              <a:buFont typeface="Arial" pitchFamily="34" charset="0"/>
              <a:buChar char="–"/>
              <a:defRPr/>
            </a:pPr>
            <a:endParaRPr lang="en-US" dirty="0">
              <a:ea typeface="+mn-ea"/>
            </a:endParaRPr>
          </a:p>
          <a:p>
            <a:pPr>
              <a:spcAft>
                <a:spcPts val="0"/>
              </a:spcAft>
              <a:buFont typeface="Arial" pitchFamily="34" charset="0"/>
              <a:buChar char="•"/>
              <a:defRPr/>
            </a:pPr>
            <a:endParaRPr lang="en-US" sz="2000" dirty="0"/>
          </a:p>
          <a:p>
            <a:pPr>
              <a:spcAft>
                <a:spcPts val="0"/>
              </a:spcAft>
              <a:buFont typeface="Arial" pitchFamily="34" charset="0"/>
              <a:buChar char="•"/>
              <a:defRPr/>
            </a:pPr>
            <a:endParaRPr lang="en-US" sz="2000" dirty="0"/>
          </a:p>
        </p:txBody>
      </p:sp>
    </p:spTree>
    <p:extLst>
      <p:ext uri="{BB962C8B-B14F-4D97-AF65-F5344CB8AC3E}">
        <p14:creationId xmlns:p14="http://schemas.microsoft.com/office/powerpoint/2010/main" val="1848235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fade">
                                      <p:cBhvr>
                                        <p:cTn id="20" dur="2000"/>
                                        <p:tgtEl>
                                          <p:spTgt spid="1638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Effect transition="in" filter="fade">
                                      <p:cBhvr>
                                        <p:cTn id="23"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out phospholipids</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6498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882" y="851987"/>
            <a:ext cx="8382000" cy="1143000"/>
          </a:xfrm>
        </p:spPr>
        <p:txBody>
          <a:bodyPr>
            <a:normAutofit/>
          </a:bodyPr>
          <a:lstStyle/>
          <a:p>
            <a:r>
              <a:rPr lang="en-US" sz="4000" dirty="0"/>
              <a:t>Other parts of the cell membrane</a:t>
            </a:r>
            <a:endParaRPr lang="en-US" dirty="0"/>
          </a:p>
        </p:txBody>
      </p:sp>
      <p:pic>
        <p:nvPicPr>
          <p:cNvPr id="5" name="Content Placeholder 3" descr="Image266.bmp"/>
          <p:cNvPicPr>
            <a:picLocks noGrp="1" noChangeAspect="1"/>
          </p:cNvPicPr>
          <p:nvPr>
            <p:ph sz="half" idx="2"/>
          </p:nvPr>
        </p:nvPicPr>
        <p:blipFill>
          <a:blip r:embed="rId3" cstate="print"/>
          <a:srcRect/>
          <a:stretch>
            <a:fillRect/>
          </a:stretch>
        </p:blipFill>
        <p:spPr>
          <a:xfrm>
            <a:off x="7425906" y="1682983"/>
            <a:ext cx="4067355" cy="4444412"/>
          </a:xfrm>
        </p:spPr>
      </p:pic>
      <p:sp>
        <p:nvSpPr>
          <p:cNvPr id="4" name="Content Placeholder 3"/>
          <p:cNvSpPr>
            <a:spLocks noGrp="1"/>
          </p:cNvSpPr>
          <p:nvPr>
            <p:ph sz="half" idx="1"/>
          </p:nvPr>
        </p:nvSpPr>
        <p:spPr>
          <a:xfrm>
            <a:off x="1621281" y="2570672"/>
            <a:ext cx="5926831" cy="4515928"/>
          </a:xfrm>
        </p:spPr>
        <p:txBody>
          <a:bodyPr>
            <a:normAutofit/>
          </a:bodyPr>
          <a:lstStyle/>
          <a:p>
            <a:r>
              <a:rPr lang="en-US" dirty="0" smtClean="0"/>
              <a:t>Several types of proteins are embedded in the cell membrane.</a:t>
            </a:r>
          </a:p>
          <a:p>
            <a:r>
              <a:rPr lang="en-US" dirty="0" smtClean="0"/>
              <a:t>Two major ones are:</a:t>
            </a:r>
          </a:p>
          <a:p>
            <a:pPr lvl="1"/>
            <a:r>
              <a:rPr lang="en-US" sz="2400" b="1" u="sng" dirty="0">
                <a:solidFill>
                  <a:srgbClr val="FF0000"/>
                </a:solidFill>
              </a:rPr>
              <a:t>Protein channels</a:t>
            </a:r>
            <a:r>
              <a:rPr lang="en-US" dirty="0" smtClean="0"/>
              <a:t>: proteins that allow a passage way into and out of the cell</a:t>
            </a:r>
          </a:p>
          <a:p>
            <a:pPr lvl="1"/>
            <a:r>
              <a:rPr lang="en-US" sz="2400" b="1" u="sng" dirty="0">
                <a:solidFill>
                  <a:srgbClr val="FF0000"/>
                </a:solidFill>
              </a:rPr>
              <a:t>Protein receptors</a:t>
            </a:r>
            <a:r>
              <a:rPr lang="en-US" b="1" dirty="0" smtClean="0"/>
              <a:t>: </a:t>
            </a:r>
            <a:r>
              <a:rPr lang="en-US" dirty="0" smtClean="0"/>
              <a:t>Binds to a signaling molecule outside of the cell that causes a reaction inside of the cell</a:t>
            </a:r>
            <a:endParaRPr lang="en-US" dirty="0"/>
          </a:p>
        </p:txBody>
      </p:sp>
      <p:sp>
        <p:nvSpPr>
          <p:cNvPr id="6" name="TextBox 5"/>
          <p:cNvSpPr txBox="1"/>
          <p:nvPr/>
        </p:nvSpPr>
        <p:spPr>
          <a:xfrm>
            <a:off x="1595882" y="105415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65574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449" y="667321"/>
            <a:ext cx="8382000" cy="1143000"/>
          </a:xfrm>
        </p:spPr>
        <p:txBody>
          <a:bodyPr>
            <a:normAutofit/>
          </a:bodyPr>
          <a:lstStyle/>
          <a:p>
            <a:r>
              <a:rPr lang="en-US" sz="4000" dirty="0"/>
              <a:t>Other parts of the cell membrane</a:t>
            </a:r>
            <a:endParaRPr lang="en-US" dirty="0"/>
          </a:p>
        </p:txBody>
      </p:sp>
      <p:pic>
        <p:nvPicPr>
          <p:cNvPr id="5" name="Content Placeholder 3" descr="Image266.bmp"/>
          <p:cNvPicPr>
            <a:picLocks noGrp="1" noChangeAspect="1"/>
          </p:cNvPicPr>
          <p:nvPr>
            <p:ph sz="half" idx="2"/>
          </p:nvPr>
        </p:nvPicPr>
        <p:blipFill>
          <a:blip r:embed="rId3" cstate="print"/>
          <a:srcRect/>
          <a:stretch>
            <a:fillRect/>
          </a:stretch>
        </p:blipFill>
        <p:spPr>
          <a:xfrm>
            <a:off x="6985959" y="1494975"/>
            <a:ext cx="4237008" cy="4629792"/>
          </a:xfrm>
        </p:spPr>
      </p:pic>
      <p:sp>
        <p:nvSpPr>
          <p:cNvPr id="4" name="Content Placeholder 3"/>
          <p:cNvSpPr>
            <a:spLocks noGrp="1"/>
          </p:cNvSpPr>
          <p:nvPr>
            <p:ph sz="half" idx="1"/>
          </p:nvPr>
        </p:nvSpPr>
        <p:spPr>
          <a:xfrm>
            <a:off x="1595881" y="2789238"/>
            <a:ext cx="5486405" cy="5668962"/>
          </a:xfrm>
        </p:spPr>
        <p:txBody>
          <a:bodyPr>
            <a:normAutofit/>
          </a:bodyPr>
          <a:lstStyle/>
          <a:p>
            <a:r>
              <a:rPr lang="en-US" sz="2800" dirty="0" smtClean="0"/>
              <a:t>The cell membrane also has </a:t>
            </a:r>
            <a:r>
              <a:rPr lang="en-US" sz="2800" b="1" u="sng" dirty="0">
                <a:solidFill>
                  <a:srgbClr val="FF0000"/>
                </a:solidFill>
              </a:rPr>
              <a:t>carbohydrates</a:t>
            </a:r>
            <a:r>
              <a:rPr lang="en-US" sz="2800" dirty="0" smtClean="0"/>
              <a:t> on the outer surface that play a role in cell recognition and </a:t>
            </a:r>
            <a:r>
              <a:rPr lang="en-US" sz="2800" b="1" dirty="0" smtClean="0"/>
              <a:t>cholesterol </a:t>
            </a:r>
            <a:r>
              <a:rPr lang="en-US" sz="2800" dirty="0" smtClean="0"/>
              <a:t>around the lipid tails to regulate membrane fluidity</a:t>
            </a:r>
            <a:endParaRPr lang="en-US" sz="2800" dirty="0"/>
          </a:p>
        </p:txBody>
      </p:sp>
      <p:sp>
        <p:nvSpPr>
          <p:cNvPr id="6" name="TextBox 5"/>
          <p:cNvSpPr txBox="1"/>
          <p:nvPr/>
        </p:nvSpPr>
        <p:spPr>
          <a:xfrm>
            <a:off x="1595882" y="105415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73651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2471"/>
            <a:ext cx="9601196" cy="1303867"/>
          </a:xfrm>
        </p:spPr>
        <p:txBody>
          <a:bodyPr>
            <a:normAutofit/>
          </a:bodyPr>
          <a:lstStyle/>
          <a:p>
            <a:r>
              <a:rPr lang="en-US" dirty="0" smtClean="0"/>
              <a:t>Modeling </a:t>
            </a:r>
            <a:r>
              <a:rPr lang="en-US" dirty="0" smtClean="0"/>
              <a:t>the Cell Membrane</a:t>
            </a:r>
            <a:endParaRPr lang="en-US" dirty="0"/>
          </a:p>
        </p:txBody>
      </p:sp>
      <p:sp>
        <p:nvSpPr>
          <p:cNvPr id="3" name="Content Placeholder 2"/>
          <p:cNvSpPr>
            <a:spLocks noGrp="1"/>
          </p:cNvSpPr>
          <p:nvPr>
            <p:ph idx="1"/>
          </p:nvPr>
        </p:nvSpPr>
        <p:spPr>
          <a:xfrm>
            <a:off x="1981200" y="1632726"/>
            <a:ext cx="8229600" cy="4876800"/>
          </a:xfrm>
        </p:spPr>
        <p:txBody>
          <a:bodyPr/>
          <a:lstStyle/>
          <a:p>
            <a:r>
              <a:rPr lang="en-US" dirty="0" smtClean="0"/>
              <a:t>Work together with your shoulder partner to make a model of the cell membrane</a:t>
            </a:r>
          </a:p>
          <a:p>
            <a:r>
              <a:rPr lang="en-US" dirty="0" smtClean="0"/>
              <a:t>Make sure you </a:t>
            </a:r>
            <a:r>
              <a:rPr lang="en-US" b="1" u="sng" dirty="0" smtClean="0"/>
              <a:t>READ</a:t>
            </a:r>
            <a:r>
              <a:rPr lang="en-US" dirty="0" smtClean="0"/>
              <a:t> each step carefully and WORK together!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750" y="3113494"/>
            <a:ext cx="419137" cy="2948931"/>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50526"/>
          <a:stretch/>
        </p:blipFill>
        <p:spPr>
          <a:xfrm rot="17901569">
            <a:off x="5047173" y="2904712"/>
            <a:ext cx="1283088" cy="184697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7347666">
            <a:off x="2823382" y="3341684"/>
            <a:ext cx="2481611" cy="133014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57739" y="4389511"/>
            <a:ext cx="1400949" cy="1229654"/>
          </a:xfrm>
          <a:prstGeom prst="rect">
            <a:avLst/>
          </a:prstGeom>
        </p:spPr>
      </p:pic>
      <p:sp>
        <p:nvSpPr>
          <p:cNvPr id="9" name="TextBox 8"/>
          <p:cNvSpPr txBox="1"/>
          <p:nvPr/>
        </p:nvSpPr>
        <p:spPr>
          <a:xfrm>
            <a:off x="1110135" y="5483897"/>
            <a:ext cx="2438400" cy="369332"/>
          </a:xfrm>
          <a:prstGeom prst="rect">
            <a:avLst/>
          </a:prstGeom>
          <a:noFill/>
        </p:spPr>
        <p:txBody>
          <a:bodyPr wrap="square" rtlCol="0">
            <a:spAutoFit/>
          </a:bodyPr>
          <a:lstStyle/>
          <a:p>
            <a:r>
              <a:rPr lang="en-US" dirty="0"/>
              <a:t>Cotton ball = nucleus</a:t>
            </a:r>
            <a:endParaRPr lang="en-US" dirty="0"/>
          </a:p>
        </p:txBody>
      </p:sp>
      <p:sp>
        <p:nvSpPr>
          <p:cNvPr id="10" name="TextBox 9"/>
          <p:cNvSpPr txBox="1"/>
          <p:nvPr/>
        </p:nvSpPr>
        <p:spPr>
          <a:xfrm>
            <a:off x="3091684" y="4992534"/>
            <a:ext cx="2895600" cy="369332"/>
          </a:xfrm>
          <a:prstGeom prst="rect">
            <a:avLst/>
          </a:prstGeom>
          <a:noFill/>
        </p:spPr>
        <p:txBody>
          <a:bodyPr wrap="square" rtlCol="0">
            <a:spAutoFit/>
          </a:bodyPr>
          <a:lstStyle/>
          <a:p>
            <a:r>
              <a:rPr lang="en-US" dirty="0"/>
              <a:t>Straw = Protein channel</a:t>
            </a:r>
            <a:endParaRPr lang="en-US" dirty="0"/>
          </a:p>
        </p:txBody>
      </p:sp>
      <p:sp>
        <p:nvSpPr>
          <p:cNvPr id="11" name="TextBox 10"/>
          <p:cNvSpPr txBox="1"/>
          <p:nvPr/>
        </p:nvSpPr>
        <p:spPr>
          <a:xfrm>
            <a:off x="4481373" y="4494176"/>
            <a:ext cx="2895600" cy="369332"/>
          </a:xfrm>
          <a:prstGeom prst="rect">
            <a:avLst/>
          </a:prstGeom>
          <a:noFill/>
        </p:spPr>
        <p:txBody>
          <a:bodyPr wrap="square" rtlCol="0">
            <a:spAutoFit/>
          </a:bodyPr>
          <a:lstStyle/>
          <a:p>
            <a:r>
              <a:rPr lang="en-US" dirty="0"/>
              <a:t>Q-tip = Phospholipid</a:t>
            </a:r>
            <a:endParaRPr lang="en-US" dirty="0"/>
          </a:p>
        </p:txBody>
      </p:sp>
      <p:sp>
        <p:nvSpPr>
          <p:cNvPr id="12" name="TextBox 11"/>
          <p:cNvSpPr txBox="1"/>
          <p:nvPr/>
        </p:nvSpPr>
        <p:spPr>
          <a:xfrm>
            <a:off x="5699994" y="5895319"/>
            <a:ext cx="2895600" cy="369332"/>
          </a:xfrm>
          <a:prstGeom prst="rect">
            <a:avLst/>
          </a:prstGeom>
          <a:noFill/>
        </p:spPr>
        <p:txBody>
          <a:bodyPr wrap="square" rtlCol="0">
            <a:spAutoFit/>
          </a:bodyPr>
          <a:lstStyle/>
          <a:p>
            <a:r>
              <a:rPr lang="en-US" dirty="0"/>
              <a:t>Candle = protein receptor</a:t>
            </a:r>
            <a:endParaRPr lang="en-US" dirty="0"/>
          </a:p>
        </p:txBody>
      </p:sp>
      <p:sp>
        <p:nvSpPr>
          <p:cNvPr id="13" name="Freeform 12"/>
          <p:cNvSpPr/>
          <p:nvPr/>
        </p:nvSpPr>
        <p:spPr>
          <a:xfrm>
            <a:off x="7949875" y="3198301"/>
            <a:ext cx="279400" cy="2275086"/>
          </a:xfrm>
          <a:custGeom>
            <a:avLst/>
            <a:gdLst>
              <a:gd name="connsiteX0" fmla="*/ 152400 w 279400"/>
              <a:gd name="connsiteY0" fmla="*/ 82890 h 2275086"/>
              <a:gd name="connsiteX1" fmla="*/ 177800 w 279400"/>
              <a:gd name="connsiteY1" fmla="*/ 641690 h 2275086"/>
              <a:gd name="connsiteX2" fmla="*/ 152400 w 279400"/>
              <a:gd name="connsiteY2" fmla="*/ 717890 h 2275086"/>
              <a:gd name="connsiteX3" fmla="*/ 50800 w 279400"/>
              <a:gd name="connsiteY3" fmla="*/ 819490 h 2275086"/>
              <a:gd name="connsiteX4" fmla="*/ 0 w 279400"/>
              <a:gd name="connsiteY4" fmla="*/ 895690 h 2275086"/>
              <a:gd name="connsiteX5" fmla="*/ 76200 w 279400"/>
              <a:gd name="connsiteY5" fmla="*/ 1048090 h 2275086"/>
              <a:gd name="connsiteX6" fmla="*/ 127000 w 279400"/>
              <a:gd name="connsiteY6" fmla="*/ 1251290 h 2275086"/>
              <a:gd name="connsiteX7" fmla="*/ 177800 w 279400"/>
              <a:gd name="connsiteY7" fmla="*/ 1352890 h 2275086"/>
              <a:gd name="connsiteX8" fmla="*/ 203200 w 279400"/>
              <a:gd name="connsiteY8" fmla="*/ 1479890 h 2275086"/>
              <a:gd name="connsiteX9" fmla="*/ 254000 w 279400"/>
              <a:gd name="connsiteY9" fmla="*/ 1556090 h 2275086"/>
              <a:gd name="connsiteX10" fmla="*/ 203200 w 279400"/>
              <a:gd name="connsiteY10" fmla="*/ 1708490 h 2275086"/>
              <a:gd name="connsiteX11" fmla="*/ 152400 w 279400"/>
              <a:gd name="connsiteY11" fmla="*/ 1810090 h 2275086"/>
              <a:gd name="connsiteX12" fmla="*/ 101600 w 279400"/>
              <a:gd name="connsiteY12" fmla="*/ 1962490 h 2275086"/>
              <a:gd name="connsiteX13" fmla="*/ 203200 w 279400"/>
              <a:gd name="connsiteY13" fmla="*/ 1962490 h 2275086"/>
              <a:gd name="connsiteX14" fmla="*/ 177800 w 279400"/>
              <a:gd name="connsiteY14" fmla="*/ 1759290 h 2275086"/>
              <a:gd name="connsiteX15" fmla="*/ 127000 w 279400"/>
              <a:gd name="connsiteY15" fmla="*/ 1606890 h 2275086"/>
              <a:gd name="connsiteX16" fmla="*/ 203200 w 279400"/>
              <a:gd name="connsiteY16" fmla="*/ 1454490 h 2275086"/>
              <a:gd name="connsiteX17" fmla="*/ 279400 w 279400"/>
              <a:gd name="connsiteY17" fmla="*/ 1302090 h 2275086"/>
              <a:gd name="connsiteX18" fmla="*/ 254000 w 279400"/>
              <a:gd name="connsiteY18" fmla="*/ 1124290 h 2275086"/>
              <a:gd name="connsiteX19" fmla="*/ 177800 w 279400"/>
              <a:gd name="connsiteY19" fmla="*/ 1022690 h 2275086"/>
              <a:gd name="connsiteX20" fmla="*/ 127000 w 279400"/>
              <a:gd name="connsiteY20" fmla="*/ 946490 h 2275086"/>
              <a:gd name="connsiteX21" fmla="*/ 177800 w 279400"/>
              <a:gd name="connsiteY21" fmla="*/ 768690 h 2275086"/>
              <a:gd name="connsiteX22" fmla="*/ 203200 w 279400"/>
              <a:gd name="connsiteY22" fmla="*/ 641690 h 2275086"/>
              <a:gd name="connsiteX23" fmla="*/ 254000 w 279400"/>
              <a:gd name="connsiteY23" fmla="*/ 540090 h 2275086"/>
              <a:gd name="connsiteX24" fmla="*/ 228600 w 279400"/>
              <a:gd name="connsiteY24" fmla="*/ 413090 h 2275086"/>
              <a:gd name="connsiteX25" fmla="*/ 177800 w 279400"/>
              <a:gd name="connsiteY25" fmla="*/ 336890 h 2275086"/>
              <a:gd name="connsiteX26" fmla="*/ 152400 w 279400"/>
              <a:gd name="connsiteY26" fmla="*/ 260690 h 2275086"/>
              <a:gd name="connsiteX27" fmla="*/ 177800 w 279400"/>
              <a:gd name="connsiteY27" fmla="*/ 82890 h 2275086"/>
              <a:gd name="connsiteX28" fmla="*/ 228600 w 279400"/>
              <a:gd name="connsiteY28" fmla="*/ 6690 h 2275086"/>
              <a:gd name="connsiteX29" fmla="*/ 127000 w 279400"/>
              <a:gd name="connsiteY29" fmla="*/ 260690 h 2275086"/>
              <a:gd name="connsiteX30" fmla="*/ 101600 w 279400"/>
              <a:gd name="connsiteY30" fmla="*/ 336890 h 2275086"/>
              <a:gd name="connsiteX31" fmla="*/ 50800 w 279400"/>
              <a:gd name="connsiteY31" fmla="*/ 413090 h 2275086"/>
              <a:gd name="connsiteX32" fmla="*/ 101600 w 279400"/>
              <a:gd name="connsiteY32" fmla="*/ 844890 h 2275086"/>
              <a:gd name="connsiteX33" fmla="*/ 177800 w 279400"/>
              <a:gd name="connsiteY33" fmla="*/ 971890 h 2275086"/>
              <a:gd name="connsiteX34" fmla="*/ 254000 w 279400"/>
              <a:gd name="connsiteY34" fmla="*/ 1048090 h 2275086"/>
              <a:gd name="connsiteX35" fmla="*/ 254000 w 279400"/>
              <a:gd name="connsiteY35" fmla="*/ 1581490 h 2275086"/>
              <a:gd name="connsiteX36" fmla="*/ 203200 w 279400"/>
              <a:gd name="connsiteY36" fmla="*/ 1784690 h 2275086"/>
              <a:gd name="connsiteX37" fmla="*/ 203200 w 279400"/>
              <a:gd name="connsiteY37" fmla="*/ 2267290 h 2275086"/>
              <a:gd name="connsiteX38" fmla="*/ 127000 w 279400"/>
              <a:gd name="connsiteY38" fmla="*/ 2241890 h 2275086"/>
              <a:gd name="connsiteX39" fmla="*/ 127000 w 279400"/>
              <a:gd name="connsiteY39" fmla="*/ 1683090 h 2275086"/>
              <a:gd name="connsiteX40" fmla="*/ 177800 w 279400"/>
              <a:gd name="connsiteY40" fmla="*/ 1606890 h 2275086"/>
              <a:gd name="connsiteX41" fmla="*/ 228600 w 279400"/>
              <a:gd name="connsiteY41" fmla="*/ 1327490 h 2275086"/>
              <a:gd name="connsiteX42" fmla="*/ 203200 w 279400"/>
              <a:gd name="connsiteY42" fmla="*/ 971890 h 2275086"/>
              <a:gd name="connsiteX43" fmla="*/ 177800 w 279400"/>
              <a:gd name="connsiteY43" fmla="*/ 895690 h 2275086"/>
              <a:gd name="connsiteX44" fmla="*/ 127000 w 279400"/>
              <a:gd name="connsiteY44" fmla="*/ 819490 h 2275086"/>
              <a:gd name="connsiteX45" fmla="*/ 101600 w 279400"/>
              <a:gd name="connsiteY45" fmla="*/ 667090 h 2275086"/>
              <a:gd name="connsiteX46" fmla="*/ 76200 w 279400"/>
              <a:gd name="connsiteY46" fmla="*/ 540090 h 2275086"/>
              <a:gd name="connsiteX47" fmla="*/ 101600 w 279400"/>
              <a:gd name="connsiteY47" fmla="*/ 413090 h 2275086"/>
              <a:gd name="connsiteX48" fmla="*/ 152400 w 279400"/>
              <a:gd name="connsiteY48" fmla="*/ 235290 h 2275086"/>
              <a:gd name="connsiteX49" fmla="*/ 177800 w 279400"/>
              <a:gd name="connsiteY49" fmla="*/ 235290 h 22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9400" h="2275086">
                <a:moveTo>
                  <a:pt x="152400" y="82890"/>
                </a:moveTo>
                <a:cubicBezTo>
                  <a:pt x="231310" y="359074"/>
                  <a:pt x="221460" y="248748"/>
                  <a:pt x="177800" y="641690"/>
                </a:cubicBezTo>
                <a:cubicBezTo>
                  <a:pt x="174843" y="668300"/>
                  <a:pt x="167962" y="696103"/>
                  <a:pt x="152400" y="717890"/>
                </a:cubicBezTo>
                <a:cubicBezTo>
                  <a:pt x="124562" y="756864"/>
                  <a:pt x="81969" y="783126"/>
                  <a:pt x="50800" y="819490"/>
                </a:cubicBezTo>
                <a:cubicBezTo>
                  <a:pt x="30933" y="842668"/>
                  <a:pt x="16933" y="870290"/>
                  <a:pt x="0" y="895690"/>
                </a:cubicBezTo>
                <a:cubicBezTo>
                  <a:pt x="63844" y="1087221"/>
                  <a:pt x="-22277" y="851135"/>
                  <a:pt x="76200" y="1048090"/>
                </a:cubicBezTo>
                <a:cubicBezTo>
                  <a:pt x="114218" y="1124125"/>
                  <a:pt x="98017" y="1164342"/>
                  <a:pt x="127000" y="1251290"/>
                </a:cubicBezTo>
                <a:cubicBezTo>
                  <a:pt x="138974" y="1287211"/>
                  <a:pt x="160867" y="1319023"/>
                  <a:pt x="177800" y="1352890"/>
                </a:cubicBezTo>
                <a:cubicBezTo>
                  <a:pt x="186267" y="1395223"/>
                  <a:pt x="188041" y="1439467"/>
                  <a:pt x="203200" y="1479890"/>
                </a:cubicBezTo>
                <a:cubicBezTo>
                  <a:pt x="213919" y="1508473"/>
                  <a:pt x="254000" y="1525563"/>
                  <a:pt x="254000" y="1556090"/>
                </a:cubicBezTo>
                <a:cubicBezTo>
                  <a:pt x="254000" y="1609638"/>
                  <a:pt x="227147" y="1660595"/>
                  <a:pt x="203200" y="1708490"/>
                </a:cubicBezTo>
                <a:cubicBezTo>
                  <a:pt x="186267" y="1742357"/>
                  <a:pt x="166462" y="1774934"/>
                  <a:pt x="152400" y="1810090"/>
                </a:cubicBezTo>
                <a:cubicBezTo>
                  <a:pt x="132513" y="1859808"/>
                  <a:pt x="101600" y="1962490"/>
                  <a:pt x="101600" y="1962490"/>
                </a:cubicBezTo>
                <a:cubicBezTo>
                  <a:pt x="117856" y="1986874"/>
                  <a:pt x="186944" y="2141306"/>
                  <a:pt x="203200" y="1962490"/>
                </a:cubicBezTo>
                <a:cubicBezTo>
                  <a:pt x="209380" y="1894510"/>
                  <a:pt x="192103" y="1826035"/>
                  <a:pt x="177800" y="1759290"/>
                </a:cubicBezTo>
                <a:cubicBezTo>
                  <a:pt x="166580" y="1706931"/>
                  <a:pt x="127000" y="1606890"/>
                  <a:pt x="127000" y="1606890"/>
                </a:cubicBezTo>
                <a:cubicBezTo>
                  <a:pt x="190844" y="1415359"/>
                  <a:pt x="104723" y="1651445"/>
                  <a:pt x="203200" y="1454490"/>
                </a:cubicBezTo>
                <a:cubicBezTo>
                  <a:pt x="308360" y="1244169"/>
                  <a:pt x="133814" y="1520469"/>
                  <a:pt x="279400" y="1302090"/>
                </a:cubicBezTo>
                <a:cubicBezTo>
                  <a:pt x="270933" y="1242823"/>
                  <a:pt x="274460" y="1180554"/>
                  <a:pt x="254000" y="1124290"/>
                </a:cubicBezTo>
                <a:cubicBezTo>
                  <a:pt x="239533" y="1084505"/>
                  <a:pt x="202406" y="1057138"/>
                  <a:pt x="177800" y="1022690"/>
                </a:cubicBezTo>
                <a:cubicBezTo>
                  <a:pt x="160057" y="997849"/>
                  <a:pt x="143933" y="971890"/>
                  <a:pt x="127000" y="946490"/>
                </a:cubicBezTo>
                <a:cubicBezTo>
                  <a:pt x="155285" y="861634"/>
                  <a:pt x="156538" y="864371"/>
                  <a:pt x="177800" y="768690"/>
                </a:cubicBezTo>
                <a:cubicBezTo>
                  <a:pt x="187165" y="726546"/>
                  <a:pt x="189548" y="682646"/>
                  <a:pt x="203200" y="641690"/>
                </a:cubicBezTo>
                <a:cubicBezTo>
                  <a:pt x="215174" y="605769"/>
                  <a:pt x="237067" y="573957"/>
                  <a:pt x="254000" y="540090"/>
                </a:cubicBezTo>
                <a:cubicBezTo>
                  <a:pt x="245533" y="497757"/>
                  <a:pt x="243759" y="453513"/>
                  <a:pt x="228600" y="413090"/>
                </a:cubicBezTo>
                <a:cubicBezTo>
                  <a:pt x="217881" y="384507"/>
                  <a:pt x="191452" y="364194"/>
                  <a:pt x="177800" y="336890"/>
                </a:cubicBezTo>
                <a:cubicBezTo>
                  <a:pt x="165826" y="312943"/>
                  <a:pt x="160867" y="286090"/>
                  <a:pt x="152400" y="260690"/>
                </a:cubicBezTo>
                <a:cubicBezTo>
                  <a:pt x="160867" y="201423"/>
                  <a:pt x="160597" y="140234"/>
                  <a:pt x="177800" y="82890"/>
                </a:cubicBezTo>
                <a:cubicBezTo>
                  <a:pt x="186572" y="53650"/>
                  <a:pt x="221196" y="-22926"/>
                  <a:pt x="228600" y="6690"/>
                </a:cubicBezTo>
                <a:cubicBezTo>
                  <a:pt x="265176" y="152994"/>
                  <a:pt x="205300" y="182390"/>
                  <a:pt x="127000" y="260690"/>
                </a:cubicBezTo>
                <a:cubicBezTo>
                  <a:pt x="118533" y="286090"/>
                  <a:pt x="113574" y="312943"/>
                  <a:pt x="101600" y="336890"/>
                </a:cubicBezTo>
                <a:cubicBezTo>
                  <a:pt x="87948" y="364194"/>
                  <a:pt x="52593" y="382616"/>
                  <a:pt x="50800" y="413090"/>
                </a:cubicBezTo>
                <a:cubicBezTo>
                  <a:pt x="48265" y="456181"/>
                  <a:pt x="45345" y="732379"/>
                  <a:pt x="101600" y="844890"/>
                </a:cubicBezTo>
                <a:cubicBezTo>
                  <a:pt x="123678" y="889047"/>
                  <a:pt x="148179" y="932395"/>
                  <a:pt x="177800" y="971890"/>
                </a:cubicBezTo>
                <a:cubicBezTo>
                  <a:pt x="199353" y="1000627"/>
                  <a:pt x="228600" y="1022690"/>
                  <a:pt x="254000" y="1048090"/>
                </a:cubicBezTo>
                <a:cubicBezTo>
                  <a:pt x="175617" y="1283240"/>
                  <a:pt x="254000" y="1016902"/>
                  <a:pt x="254000" y="1581490"/>
                </a:cubicBezTo>
                <a:cubicBezTo>
                  <a:pt x="254000" y="1642792"/>
                  <a:pt x="223243" y="1724560"/>
                  <a:pt x="203200" y="1784690"/>
                </a:cubicBezTo>
                <a:cubicBezTo>
                  <a:pt x="221539" y="1931403"/>
                  <a:pt x="260345" y="2124428"/>
                  <a:pt x="203200" y="2267290"/>
                </a:cubicBezTo>
                <a:cubicBezTo>
                  <a:pt x="193256" y="2292149"/>
                  <a:pt x="152400" y="2250357"/>
                  <a:pt x="127000" y="2241890"/>
                </a:cubicBezTo>
                <a:cubicBezTo>
                  <a:pt x="70833" y="2017221"/>
                  <a:pt x="72327" y="2065800"/>
                  <a:pt x="127000" y="1683090"/>
                </a:cubicBezTo>
                <a:cubicBezTo>
                  <a:pt x="131317" y="1652870"/>
                  <a:pt x="160867" y="1632290"/>
                  <a:pt x="177800" y="1606890"/>
                </a:cubicBezTo>
                <a:cubicBezTo>
                  <a:pt x="186058" y="1565598"/>
                  <a:pt x="228600" y="1359987"/>
                  <a:pt x="228600" y="1327490"/>
                </a:cubicBezTo>
                <a:cubicBezTo>
                  <a:pt x="228600" y="1208655"/>
                  <a:pt x="217085" y="1089911"/>
                  <a:pt x="203200" y="971890"/>
                </a:cubicBezTo>
                <a:cubicBezTo>
                  <a:pt x="200072" y="945299"/>
                  <a:pt x="189774" y="919637"/>
                  <a:pt x="177800" y="895690"/>
                </a:cubicBezTo>
                <a:cubicBezTo>
                  <a:pt x="164148" y="868386"/>
                  <a:pt x="143933" y="844890"/>
                  <a:pt x="127000" y="819490"/>
                </a:cubicBezTo>
                <a:cubicBezTo>
                  <a:pt x="118533" y="768690"/>
                  <a:pt x="110813" y="717760"/>
                  <a:pt x="101600" y="667090"/>
                </a:cubicBezTo>
                <a:cubicBezTo>
                  <a:pt x="93877" y="624615"/>
                  <a:pt x="76200" y="583262"/>
                  <a:pt x="76200" y="540090"/>
                </a:cubicBezTo>
                <a:cubicBezTo>
                  <a:pt x="76200" y="496918"/>
                  <a:pt x="92235" y="455234"/>
                  <a:pt x="101600" y="413090"/>
                </a:cubicBezTo>
                <a:cubicBezTo>
                  <a:pt x="104423" y="400388"/>
                  <a:pt x="138257" y="256504"/>
                  <a:pt x="152400" y="235290"/>
                </a:cubicBezTo>
                <a:cubicBezTo>
                  <a:pt x="157096" y="228245"/>
                  <a:pt x="169333" y="235290"/>
                  <a:pt x="177800" y="235290"/>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10385" y="5396985"/>
            <a:ext cx="2895600" cy="369332"/>
          </a:xfrm>
          <a:prstGeom prst="rect">
            <a:avLst/>
          </a:prstGeom>
          <a:noFill/>
        </p:spPr>
        <p:txBody>
          <a:bodyPr wrap="square" rtlCol="0">
            <a:spAutoFit/>
          </a:bodyPr>
          <a:lstStyle/>
          <a:p>
            <a:r>
              <a:rPr lang="en-US" dirty="0"/>
              <a:t>Cholesterol </a:t>
            </a:r>
            <a:endParaRPr lang="en-US" dirty="0"/>
          </a:p>
        </p:txBody>
      </p:sp>
      <p:sp>
        <p:nvSpPr>
          <p:cNvPr id="15" name="Freeform 14"/>
          <p:cNvSpPr/>
          <p:nvPr/>
        </p:nvSpPr>
        <p:spPr>
          <a:xfrm>
            <a:off x="9513873" y="2636722"/>
            <a:ext cx="304800" cy="2290137"/>
          </a:xfrm>
          <a:custGeom>
            <a:avLst/>
            <a:gdLst>
              <a:gd name="connsiteX0" fmla="*/ 50800 w 304800"/>
              <a:gd name="connsiteY0" fmla="*/ 203200 h 2290137"/>
              <a:gd name="connsiteX1" fmla="*/ 152400 w 304800"/>
              <a:gd name="connsiteY1" fmla="*/ 330200 h 2290137"/>
              <a:gd name="connsiteX2" fmla="*/ 152400 w 304800"/>
              <a:gd name="connsiteY2" fmla="*/ 533400 h 2290137"/>
              <a:gd name="connsiteX3" fmla="*/ 127000 w 304800"/>
              <a:gd name="connsiteY3" fmla="*/ 609600 h 2290137"/>
              <a:gd name="connsiteX4" fmla="*/ 101600 w 304800"/>
              <a:gd name="connsiteY4" fmla="*/ 787400 h 2290137"/>
              <a:gd name="connsiteX5" fmla="*/ 25400 w 304800"/>
              <a:gd name="connsiteY5" fmla="*/ 1066800 h 2290137"/>
              <a:gd name="connsiteX6" fmla="*/ 50800 w 304800"/>
              <a:gd name="connsiteY6" fmla="*/ 1879600 h 2290137"/>
              <a:gd name="connsiteX7" fmla="*/ 101600 w 304800"/>
              <a:gd name="connsiteY7" fmla="*/ 2032000 h 2290137"/>
              <a:gd name="connsiteX8" fmla="*/ 127000 w 304800"/>
              <a:gd name="connsiteY8" fmla="*/ 2108200 h 2290137"/>
              <a:gd name="connsiteX9" fmla="*/ 76200 w 304800"/>
              <a:gd name="connsiteY9" fmla="*/ 1905000 h 2290137"/>
              <a:gd name="connsiteX10" fmla="*/ 0 w 304800"/>
              <a:gd name="connsiteY10" fmla="*/ 1701800 h 2290137"/>
              <a:gd name="connsiteX11" fmla="*/ 25400 w 304800"/>
              <a:gd name="connsiteY11" fmla="*/ 1219200 h 2290137"/>
              <a:gd name="connsiteX12" fmla="*/ 127000 w 304800"/>
              <a:gd name="connsiteY12" fmla="*/ 1041400 h 2290137"/>
              <a:gd name="connsiteX13" fmla="*/ 177800 w 304800"/>
              <a:gd name="connsiteY13" fmla="*/ 838200 h 2290137"/>
              <a:gd name="connsiteX14" fmla="*/ 228600 w 304800"/>
              <a:gd name="connsiteY14" fmla="*/ 660400 h 2290137"/>
              <a:gd name="connsiteX15" fmla="*/ 203200 w 304800"/>
              <a:gd name="connsiteY15" fmla="*/ 482600 h 2290137"/>
              <a:gd name="connsiteX16" fmla="*/ 203200 w 304800"/>
              <a:gd name="connsiteY16" fmla="*/ 330200 h 2290137"/>
              <a:gd name="connsiteX17" fmla="*/ 254000 w 304800"/>
              <a:gd name="connsiteY17" fmla="*/ 406400 h 2290137"/>
              <a:gd name="connsiteX18" fmla="*/ 279400 w 304800"/>
              <a:gd name="connsiteY18" fmla="*/ 508000 h 2290137"/>
              <a:gd name="connsiteX19" fmla="*/ 228600 w 304800"/>
              <a:gd name="connsiteY19" fmla="*/ 787400 h 2290137"/>
              <a:gd name="connsiteX20" fmla="*/ 177800 w 304800"/>
              <a:gd name="connsiteY20" fmla="*/ 889000 h 2290137"/>
              <a:gd name="connsiteX21" fmla="*/ 127000 w 304800"/>
              <a:gd name="connsiteY21" fmla="*/ 965200 h 2290137"/>
              <a:gd name="connsiteX22" fmla="*/ 76200 w 304800"/>
              <a:gd name="connsiteY22" fmla="*/ 1117600 h 2290137"/>
              <a:gd name="connsiteX23" fmla="*/ 101600 w 304800"/>
              <a:gd name="connsiteY23" fmla="*/ 1447800 h 2290137"/>
              <a:gd name="connsiteX24" fmla="*/ 127000 w 304800"/>
              <a:gd name="connsiteY24" fmla="*/ 1574800 h 2290137"/>
              <a:gd name="connsiteX25" fmla="*/ 152400 w 304800"/>
              <a:gd name="connsiteY25" fmla="*/ 2184400 h 2290137"/>
              <a:gd name="connsiteX26" fmla="*/ 127000 w 304800"/>
              <a:gd name="connsiteY26" fmla="*/ 2286000 h 2290137"/>
              <a:gd name="connsiteX27" fmla="*/ 101600 w 304800"/>
              <a:gd name="connsiteY27" fmla="*/ 2133600 h 2290137"/>
              <a:gd name="connsiteX28" fmla="*/ 50800 w 304800"/>
              <a:gd name="connsiteY28" fmla="*/ 1752600 h 2290137"/>
              <a:gd name="connsiteX29" fmla="*/ 76200 w 304800"/>
              <a:gd name="connsiteY29" fmla="*/ 1498600 h 2290137"/>
              <a:gd name="connsiteX30" fmla="*/ 101600 w 304800"/>
              <a:gd name="connsiteY30" fmla="*/ 1422400 h 2290137"/>
              <a:gd name="connsiteX31" fmla="*/ 127000 w 304800"/>
              <a:gd name="connsiteY31" fmla="*/ 1320800 h 2290137"/>
              <a:gd name="connsiteX32" fmla="*/ 152400 w 304800"/>
              <a:gd name="connsiteY32" fmla="*/ 1193800 h 2290137"/>
              <a:gd name="connsiteX33" fmla="*/ 203200 w 304800"/>
              <a:gd name="connsiteY33" fmla="*/ 1117600 h 2290137"/>
              <a:gd name="connsiteX34" fmla="*/ 254000 w 304800"/>
              <a:gd name="connsiteY34" fmla="*/ 1016000 h 2290137"/>
              <a:gd name="connsiteX35" fmla="*/ 304800 w 304800"/>
              <a:gd name="connsiteY35" fmla="*/ 863600 h 2290137"/>
              <a:gd name="connsiteX36" fmla="*/ 279400 w 304800"/>
              <a:gd name="connsiteY36" fmla="*/ 635000 h 2290137"/>
              <a:gd name="connsiteX37" fmla="*/ 228600 w 304800"/>
              <a:gd name="connsiteY37" fmla="*/ 482600 h 2290137"/>
              <a:gd name="connsiteX38" fmla="*/ 152400 w 304800"/>
              <a:gd name="connsiteY38" fmla="*/ 203200 h 2290137"/>
              <a:gd name="connsiteX39" fmla="*/ 127000 w 304800"/>
              <a:gd name="connsiteY39" fmla="*/ 0 h 229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4800" h="2290137">
                <a:moveTo>
                  <a:pt x="50800" y="203200"/>
                </a:moveTo>
                <a:cubicBezTo>
                  <a:pt x="84667" y="245533"/>
                  <a:pt x="123667" y="284227"/>
                  <a:pt x="152400" y="330200"/>
                </a:cubicBezTo>
                <a:cubicBezTo>
                  <a:pt x="197821" y="402873"/>
                  <a:pt x="172782" y="451873"/>
                  <a:pt x="152400" y="533400"/>
                </a:cubicBezTo>
                <a:cubicBezTo>
                  <a:pt x="145906" y="559375"/>
                  <a:pt x="135467" y="584200"/>
                  <a:pt x="127000" y="609600"/>
                </a:cubicBezTo>
                <a:cubicBezTo>
                  <a:pt x="118533" y="668867"/>
                  <a:pt x="113341" y="728694"/>
                  <a:pt x="101600" y="787400"/>
                </a:cubicBezTo>
                <a:cubicBezTo>
                  <a:pt x="72953" y="930634"/>
                  <a:pt x="61893" y="957322"/>
                  <a:pt x="25400" y="1066800"/>
                </a:cubicBezTo>
                <a:cubicBezTo>
                  <a:pt x="33867" y="1337733"/>
                  <a:pt x="29466" y="1609375"/>
                  <a:pt x="50800" y="1879600"/>
                </a:cubicBezTo>
                <a:cubicBezTo>
                  <a:pt x="55014" y="1932982"/>
                  <a:pt x="84667" y="1981200"/>
                  <a:pt x="101600" y="2032000"/>
                </a:cubicBezTo>
                <a:cubicBezTo>
                  <a:pt x="110067" y="2057400"/>
                  <a:pt x="133494" y="2134175"/>
                  <a:pt x="127000" y="2108200"/>
                </a:cubicBezTo>
                <a:cubicBezTo>
                  <a:pt x="110067" y="2040467"/>
                  <a:pt x="107424" y="1967447"/>
                  <a:pt x="76200" y="1905000"/>
                </a:cubicBezTo>
                <a:cubicBezTo>
                  <a:pt x="9788" y="1772176"/>
                  <a:pt x="34583" y="1840134"/>
                  <a:pt x="0" y="1701800"/>
                </a:cubicBezTo>
                <a:cubicBezTo>
                  <a:pt x="8467" y="1540933"/>
                  <a:pt x="4565" y="1378936"/>
                  <a:pt x="25400" y="1219200"/>
                </a:cubicBezTo>
                <a:cubicBezTo>
                  <a:pt x="33258" y="1158953"/>
                  <a:pt x="100824" y="1093752"/>
                  <a:pt x="127000" y="1041400"/>
                </a:cubicBezTo>
                <a:cubicBezTo>
                  <a:pt x="154233" y="986934"/>
                  <a:pt x="166207" y="890369"/>
                  <a:pt x="177800" y="838200"/>
                </a:cubicBezTo>
                <a:cubicBezTo>
                  <a:pt x="199062" y="742519"/>
                  <a:pt x="200315" y="745256"/>
                  <a:pt x="228600" y="660400"/>
                </a:cubicBezTo>
                <a:cubicBezTo>
                  <a:pt x="220133" y="601133"/>
                  <a:pt x="213604" y="541557"/>
                  <a:pt x="203200" y="482600"/>
                </a:cubicBezTo>
                <a:cubicBezTo>
                  <a:pt x="141870" y="135066"/>
                  <a:pt x="115147" y="176108"/>
                  <a:pt x="203200" y="330200"/>
                </a:cubicBezTo>
                <a:cubicBezTo>
                  <a:pt x="218346" y="356705"/>
                  <a:pt x="237067" y="381000"/>
                  <a:pt x="254000" y="406400"/>
                </a:cubicBezTo>
                <a:cubicBezTo>
                  <a:pt x="262467" y="440267"/>
                  <a:pt x="279400" y="473091"/>
                  <a:pt x="279400" y="508000"/>
                </a:cubicBezTo>
                <a:cubicBezTo>
                  <a:pt x="279400" y="590891"/>
                  <a:pt x="264321" y="704052"/>
                  <a:pt x="228600" y="787400"/>
                </a:cubicBezTo>
                <a:cubicBezTo>
                  <a:pt x="213685" y="822203"/>
                  <a:pt x="196586" y="856125"/>
                  <a:pt x="177800" y="889000"/>
                </a:cubicBezTo>
                <a:cubicBezTo>
                  <a:pt x="162654" y="915505"/>
                  <a:pt x="139398" y="937304"/>
                  <a:pt x="127000" y="965200"/>
                </a:cubicBezTo>
                <a:cubicBezTo>
                  <a:pt x="105252" y="1014133"/>
                  <a:pt x="76200" y="1117600"/>
                  <a:pt x="76200" y="1117600"/>
                </a:cubicBezTo>
                <a:cubicBezTo>
                  <a:pt x="84667" y="1227667"/>
                  <a:pt x="89409" y="1338083"/>
                  <a:pt x="101600" y="1447800"/>
                </a:cubicBezTo>
                <a:cubicBezTo>
                  <a:pt x="106368" y="1490708"/>
                  <a:pt x="124030" y="1531731"/>
                  <a:pt x="127000" y="1574800"/>
                </a:cubicBezTo>
                <a:cubicBezTo>
                  <a:pt x="140993" y="1777694"/>
                  <a:pt x="143933" y="1981200"/>
                  <a:pt x="152400" y="2184400"/>
                </a:cubicBezTo>
                <a:cubicBezTo>
                  <a:pt x="143933" y="2218267"/>
                  <a:pt x="151684" y="2310684"/>
                  <a:pt x="127000" y="2286000"/>
                </a:cubicBezTo>
                <a:cubicBezTo>
                  <a:pt x="90583" y="2249583"/>
                  <a:pt x="110813" y="2184270"/>
                  <a:pt x="101600" y="2133600"/>
                </a:cubicBezTo>
                <a:cubicBezTo>
                  <a:pt x="54836" y="1876400"/>
                  <a:pt x="89713" y="2141726"/>
                  <a:pt x="50800" y="1752600"/>
                </a:cubicBezTo>
                <a:cubicBezTo>
                  <a:pt x="59267" y="1667933"/>
                  <a:pt x="63262" y="1582700"/>
                  <a:pt x="76200" y="1498600"/>
                </a:cubicBezTo>
                <a:cubicBezTo>
                  <a:pt x="80271" y="1472137"/>
                  <a:pt x="94245" y="1448144"/>
                  <a:pt x="101600" y="1422400"/>
                </a:cubicBezTo>
                <a:cubicBezTo>
                  <a:pt x="111190" y="1388834"/>
                  <a:pt x="119427" y="1354878"/>
                  <a:pt x="127000" y="1320800"/>
                </a:cubicBezTo>
                <a:cubicBezTo>
                  <a:pt x="136365" y="1278656"/>
                  <a:pt x="137241" y="1234223"/>
                  <a:pt x="152400" y="1193800"/>
                </a:cubicBezTo>
                <a:cubicBezTo>
                  <a:pt x="163119" y="1165217"/>
                  <a:pt x="188054" y="1144105"/>
                  <a:pt x="203200" y="1117600"/>
                </a:cubicBezTo>
                <a:cubicBezTo>
                  <a:pt x="221986" y="1084725"/>
                  <a:pt x="239938" y="1051156"/>
                  <a:pt x="254000" y="1016000"/>
                </a:cubicBezTo>
                <a:cubicBezTo>
                  <a:pt x="273887" y="966282"/>
                  <a:pt x="304800" y="863600"/>
                  <a:pt x="304800" y="863600"/>
                </a:cubicBezTo>
                <a:cubicBezTo>
                  <a:pt x="296333" y="787400"/>
                  <a:pt x="294436" y="710180"/>
                  <a:pt x="279400" y="635000"/>
                </a:cubicBezTo>
                <a:cubicBezTo>
                  <a:pt x="268898" y="582492"/>
                  <a:pt x="241587" y="534549"/>
                  <a:pt x="228600" y="482600"/>
                </a:cubicBezTo>
                <a:cubicBezTo>
                  <a:pt x="171306" y="253425"/>
                  <a:pt x="199878" y="345635"/>
                  <a:pt x="152400" y="203200"/>
                </a:cubicBezTo>
                <a:cubicBezTo>
                  <a:pt x="125803" y="17018"/>
                  <a:pt x="127000" y="85268"/>
                  <a:pt x="127000" y="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87873" y="4898651"/>
            <a:ext cx="2895600" cy="369332"/>
          </a:xfrm>
          <a:prstGeom prst="rect">
            <a:avLst/>
          </a:prstGeom>
          <a:noFill/>
        </p:spPr>
        <p:txBody>
          <a:bodyPr wrap="square" rtlCol="0">
            <a:spAutoFit/>
          </a:bodyPr>
          <a:lstStyle/>
          <a:p>
            <a:r>
              <a:rPr lang="en-US" dirty="0"/>
              <a:t>String = carbohydrate</a:t>
            </a:r>
            <a:endParaRPr lang="en-US" dirty="0"/>
          </a:p>
        </p:txBody>
      </p:sp>
    </p:spTree>
    <p:extLst>
      <p:ext uri="{BB962C8B-B14F-4D97-AF65-F5344CB8AC3E}">
        <p14:creationId xmlns:p14="http://schemas.microsoft.com/office/powerpoint/2010/main" val="179214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Identifying the phospholipid</a:t>
            </a:r>
            <a:endParaRPr lang="en-US" dirty="0"/>
          </a:p>
        </p:txBody>
      </p:sp>
      <p:sp>
        <p:nvSpPr>
          <p:cNvPr id="3" name="Content Placeholder 2"/>
          <p:cNvSpPr>
            <a:spLocks noGrp="1"/>
          </p:cNvSpPr>
          <p:nvPr>
            <p:ph idx="1"/>
          </p:nvPr>
        </p:nvSpPr>
        <p:spPr/>
        <p:txBody>
          <a:bodyPr>
            <a:normAutofit/>
          </a:bodyPr>
          <a:lstStyle/>
          <a:p>
            <a:r>
              <a:rPr lang="en-US" sz="3200" dirty="0"/>
              <a:t>First identify which parts of the </a:t>
            </a:r>
            <a:r>
              <a:rPr lang="en-US" sz="3200" dirty="0" err="1"/>
              <a:t>q-tip</a:t>
            </a:r>
            <a:r>
              <a:rPr lang="en-US" sz="3200" dirty="0"/>
              <a:t> are the polar phosphate head and the nonpolar lipid tail</a:t>
            </a:r>
          </a:p>
          <a:p>
            <a:r>
              <a:rPr lang="en-US" sz="3200" dirty="0"/>
              <a:t>Which part does not want to come into contact with water?</a:t>
            </a:r>
            <a:endParaRPr lang="en-US"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437403" y="4030355"/>
            <a:ext cx="1283088" cy="1846970"/>
          </a:xfrm>
          <a:prstGeom prst="rect">
            <a:avLst/>
          </a:prstGeom>
        </p:spPr>
      </p:pic>
      <p:sp>
        <p:nvSpPr>
          <p:cNvPr id="5" name="TextBox 4"/>
          <p:cNvSpPr txBox="1"/>
          <p:nvPr/>
        </p:nvSpPr>
        <p:spPr>
          <a:xfrm>
            <a:off x="6631147" y="5701663"/>
            <a:ext cx="2895600" cy="369332"/>
          </a:xfrm>
          <a:prstGeom prst="rect">
            <a:avLst/>
          </a:prstGeom>
          <a:noFill/>
        </p:spPr>
        <p:txBody>
          <a:bodyPr wrap="square" rtlCol="0">
            <a:spAutoFit/>
          </a:bodyPr>
          <a:lstStyle/>
          <a:p>
            <a:r>
              <a:rPr lang="en-US" dirty="0"/>
              <a:t>Q-tip = Phospholipid</a:t>
            </a:r>
            <a:endParaRPr lang="en-US" dirty="0"/>
          </a:p>
        </p:txBody>
      </p:sp>
    </p:spTree>
    <p:extLst>
      <p:ext uri="{BB962C8B-B14F-4D97-AF65-F5344CB8AC3E}">
        <p14:creationId xmlns:p14="http://schemas.microsoft.com/office/powerpoint/2010/main" val="3555782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Building the cell membrane</a:t>
            </a:r>
            <a:endParaRPr lang="en-US" dirty="0"/>
          </a:p>
        </p:txBody>
      </p:sp>
      <p:sp>
        <p:nvSpPr>
          <p:cNvPr id="3" name="Content Placeholder 2"/>
          <p:cNvSpPr>
            <a:spLocks noGrp="1"/>
          </p:cNvSpPr>
          <p:nvPr>
            <p:ph idx="1"/>
          </p:nvPr>
        </p:nvSpPr>
        <p:spPr/>
        <p:txBody>
          <a:bodyPr>
            <a:normAutofit/>
          </a:bodyPr>
          <a:lstStyle/>
          <a:p>
            <a:r>
              <a:rPr lang="en-US" sz="3200" dirty="0"/>
              <a:t>Imagine that the surface of your desk is made up of water. Arrange your </a:t>
            </a:r>
            <a:r>
              <a:rPr lang="en-US" sz="3200" dirty="0" err="1"/>
              <a:t>q-tips</a:t>
            </a:r>
            <a:r>
              <a:rPr lang="en-US" sz="3200" dirty="0"/>
              <a:t> in a way so that the minimum number of hydrophobic (nonpolar regions) are exposed to water.</a:t>
            </a:r>
          </a:p>
          <a:p>
            <a:pPr marL="0" indent="0">
              <a:buNone/>
            </a:pPr>
            <a:endParaRPr lang="en-US"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317377" y="3707587"/>
            <a:ext cx="1283088" cy="1846970"/>
          </a:xfrm>
          <a:prstGeom prst="rect">
            <a:avLst/>
          </a:prstGeom>
        </p:spPr>
      </p:pic>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038443" y="4526125"/>
            <a:ext cx="1283088" cy="1846970"/>
          </a:xfrm>
          <a:prstGeom prst="rect">
            <a:avLst/>
          </a:prstGeom>
        </p:spPr>
      </p:pic>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438629" y="4048986"/>
            <a:ext cx="1283088" cy="1846970"/>
          </a:xfrm>
          <a:prstGeom prst="rect">
            <a:avLst/>
          </a:prstGeom>
        </p:spPr>
      </p:pic>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613775" y="4073867"/>
            <a:ext cx="1283088" cy="1846970"/>
          </a:xfrm>
          <a:prstGeom prst="rect">
            <a:avLst/>
          </a:prstGeom>
        </p:spPr>
      </p:pic>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794018" y="3980119"/>
            <a:ext cx="1283088" cy="1846970"/>
          </a:xfrm>
          <a:prstGeom prst="rect">
            <a:avLst/>
          </a:prstGeom>
        </p:spPr>
      </p:pic>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946418" y="4132519"/>
            <a:ext cx="1283088" cy="1846970"/>
          </a:xfrm>
          <a:prstGeom prst="rect">
            <a:avLst/>
          </a:prstGeom>
        </p:spPr>
      </p:pic>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098819" y="4284919"/>
            <a:ext cx="1283088" cy="1846970"/>
          </a:xfrm>
          <a:prstGeom prst="rect">
            <a:avLst/>
          </a:prstGeom>
        </p:spPr>
      </p:pic>
      <p:pic>
        <p:nvPicPr>
          <p:cNvPr id="11" name="Picture 1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098818" y="4284919"/>
            <a:ext cx="1283088" cy="1846970"/>
          </a:xfrm>
          <a:prstGeom prst="rect">
            <a:avLst/>
          </a:prstGeom>
        </p:spPr>
      </p:pic>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251218" y="4437319"/>
            <a:ext cx="1283088" cy="1846970"/>
          </a:xfrm>
          <a:prstGeom prst="rect">
            <a:avLst/>
          </a:prstGeom>
        </p:spPr>
      </p:pic>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905231" y="4208718"/>
            <a:ext cx="1283088" cy="1846970"/>
          </a:xfrm>
          <a:prstGeom prst="rect">
            <a:avLst/>
          </a:prstGeom>
        </p:spPr>
      </p:pic>
      <p:pic>
        <p:nvPicPr>
          <p:cNvPr id="14" name="Picture 1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403618" y="4589719"/>
            <a:ext cx="1283088" cy="1846970"/>
          </a:xfrm>
          <a:prstGeom prst="rect">
            <a:avLst/>
          </a:prstGeom>
        </p:spPr>
      </p:pic>
      <p:pic>
        <p:nvPicPr>
          <p:cNvPr id="15" name="Picture 1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576199" y="3783834"/>
            <a:ext cx="1283088" cy="1846970"/>
          </a:xfrm>
          <a:prstGeom prst="rect">
            <a:avLst/>
          </a:prstGeom>
        </p:spPr>
      </p:pic>
      <p:pic>
        <p:nvPicPr>
          <p:cNvPr id="16" name="Picture 1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033399" y="4241034"/>
            <a:ext cx="1283088" cy="1846970"/>
          </a:xfrm>
          <a:prstGeom prst="rect">
            <a:avLst/>
          </a:prstGeom>
        </p:spPr>
      </p:pic>
      <p:pic>
        <p:nvPicPr>
          <p:cNvPr id="17" name="Picture 1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839812" y="4164833"/>
            <a:ext cx="1283088" cy="1846970"/>
          </a:xfrm>
          <a:prstGeom prst="rect">
            <a:avLst/>
          </a:prstGeom>
        </p:spPr>
      </p:pic>
      <p:pic>
        <p:nvPicPr>
          <p:cNvPr id="18" name="Picture 1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338199" y="4545834"/>
            <a:ext cx="1283088" cy="1846970"/>
          </a:xfrm>
          <a:prstGeom prst="rect">
            <a:avLst/>
          </a:prstGeom>
        </p:spPr>
      </p:pic>
      <p:pic>
        <p:nvPicPr>
          <p:cNvPr id="19" name="Picture 1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709836" y="4056319"/>
            <a:ext cx="1283088" cy="1846970"/>
          </a:xfrm>
          <a:prstGeom prst="rect">
            <a:avLst/>
          </a:prstGeom>
        </p:spPr>
      </p:pic>
      <p:pic>
        <p:nvPicPr>
          <p:cNvPr id="20" name="Picture 1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167036" y="4513519"/>
            <a:ext cx="1283088" cy="1846970"/>
          </a:xfrm>
          <a:prstGeom prst="rect">
            <a:avLst/>
          </a:prstGeom>
        </p:spPr>
      </p:pic>
      <p:pic>
        <p:nvPicPr>
          <p:cNvPr id="21" name="Picture 2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4973449" y="4437318"/>
            <a:ext cx="1283088" cy="1846970"/>
          </a:xfrm>
          <a:prstGeom prst="rect">
            <a:avLst/>
          </a:prstGeom>
        </p:spPr>
      </p:pic>
      <p:pic>
        <p:nvPicPr>
          <p:cNvPr id="22" name="Picture 2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3958194" y="4818317"/>
            <a:ext cx="1283088" cy="1846970"/>
          </a:xfrm>
          <a:prstGeom prst="rect">
            <a:avLst/>
          </a:prstGeom>
        </p:spPr>
      </p:pic>
      <p:pic>
        <p:nvPicPr>
          <p:cNvPr id="23" name="Picture 22"/>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794018" y="3980119"/>
            <a:ext cx="1283088" cy="1846970"/>
          </a:xfrm>
          <a:prstGeom prst="rect">
            <a:avLst/>
          </a:prstGeom>
        </p:spPr>
      </p:pic>
      <p:pic>
        <p:nvPicPr>
          <p:cNvPr id="24" name="Picture 2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251218" y="4437319"/>
            <a:ext cx="1283088" cy="1846970"/>
          </a:xfrm>
          <a:prstGeom prst="rect">
            <a:avLst/>
          </a:prstGeom>
        </p:spPr>
      </p:pic>
      <p:pic>
        <p:nvPicPr>
          <p:cNvPr id="25" name="Picture 2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057631" y="4361118"/>
            <a:ext cx="1283088" cy="1846970"/>
          </a:xfrm>
          <a:prstGeom prst="rect">
            <a:avLst/>
          </a:prstGeom>
        </p:spPr>
      </p:pic>
      <p:pic>
        <p:nvPicPr>
          <p:cNvPr id="26" name="Picture 2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556018" y="4742119"/>
            <a:ext cx="1283088" cy="1846970"/>
          </a:xfrm>
          <a:prstGeom prst="rect">
            <a:avLst/>
          </a:prstGeom>
        </p:spPr>
      </p:pic>
      <p:pic>
        <p:nvPicPr>
          <p:cNvPr id="27" name="Picture 2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472846" y="3903919"/>
            <a:ext cx="1283088" cy="1846970"/>
          </a:xfrm>
          <a:prstGeom prst="rect">
            <a:avLst/>
          </a:prstGeom>
        </p:spPr>
      </p:pic>
      <p:pic>
        <p:nvPicPr>
          <p:cNvPr id="28" name="Picture 2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930046" y="4361119"/>
            <a:ext cx="1283088" cy="1846970"/>
          </a:xfrm>
          <a:prstGeom prst="rect">
            <a:avLst/>
          </a:prstGeom>
        </p:spPr>
      </p:pic>
      <p:pic>
        <p:nvPicPr>
          <p:cNvPr id="29" name="Picture 2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736459" y="4284918"/>
            <a:ext cx="1283088" cy="1846970"/>
          </a:xfrm>
          <a:prstGeom prst="rect">
            <a:avLst/>
          </a:prstGeom>
        </p:spPr>
      </p:pic>
      <p:pic>
        <p:nvPicPr>
          <p:cNvPr id="30" name="Picture 2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234846" y="4665919"/>
            <a:ext cx="1283088" cy="1846970"/>
          </a:xfrm>
          <a:prstGeom prst="rect">
            <a:avLst/>
          </a:prstGeom>
        </p:spPr>
      </p:pic>
      <p:pic>
        <p:nvPicPr>
          <p:cNvPr id="31" name="Picture 3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463500" y="4237483"/>
            <a:ext cx="1283088" cy="1846970"/>
          </a:xfrm>
          <a:prstGeom prst="rect">
            <a:avLst/>
          </a:prstGeom>
        </p:spPr>
      </p:pic>
      <p:pic>
        <p:nvPicPr>
          <p:cNvPr id="32" name="Picture 3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920700" y="4694683"/>
            <a:ext cx="1283088" cy="1846970"/>
          </a:xfrm>
          <a:prstGeom prst="rect">
            <a:avLst/>
          </a:prstGeom>
        </p:spPr>
      </p:pic>
      <p:pic>
        <p:nvPicPr>
          <p:cNvPr id="33" name="Picture 32"/>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727113" y="4618482"/>
            <a:ext cx="1283088" cy="1846970"/>
          </a:xfrm>
          <a:prstGeom prst="rect">
            <a:avLst/>
          </a:prstGeom>
        </p:spPr>
      </p:pic>
      <p:pic>
        <p:nvPicPr>
          <p:cNvPr id="34" name="Picture 3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225500" y="4999483"/>
            <a:ext cx="1283088" cy="1846970"/>
          </a:xfrm>
          <a:prstGeom prst="rect">
            <a:avLst/>
          </a:prstGeom>
        </p:spPr>
      </p:pic>
      <p:pic>
        <p:nvPicPr>
          <p:cNvPr id="35" name="Picture 3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318075" y="4140351"/>
            <a:ext cx="1283088" cy="1846970"/>
          </a:xfrm>
          <a:prstGeom prst="rect">
            <a:avLst/>
          </a:prstGeom>
        </p:spPr>
      </p:pic>
      <p:pic>
        <p:nvPicPr>
          <p:cNvPr id="36" name="Picture 3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710792" y="4361119"/>
            <a:ext cx="1283088" cy="1846970"/>
          </a:xfrm>
          <a:prstGeom prst="rect">
            <a:avLst/>
          </a:prstGeom>
        </p:spPr>
      </p:pic>
      <p:pic>
        <p:nvPicPr>
          <p:cNvPr id="37" name="Picture 3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4517205" y="4284918"/>
            <a:ext cx="1283088" cy="1846970"/>
          </a:xfrm>
          <a:prstGeom prst="rect">
            <a:avLst/>
          </a:prstGeom>
        </p:spPr>
      </p:pic>
      <p:pic>
        <p:nvPicPr>
          <p:cNvPr id="38" name="Picture 3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015592" y="4665919"/>
            <a:ext cx="1283088" cy="1846970"/>
          </a:xfrm>
          <a:prstGeom prst="rect">
            <a:avLst/>
          </a:prstGeom>
        </p:spPr>
      </p:pic>
      <p:pic>
        <p:nvPicPr>
          <p:cNvPr id="39" name="Picture 3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066657" y="4564226"/>
            <a:ext cx="1283088" cy="1846970"/>
          </a:xfrm>
          <a:prstGeom prst="rect">
            <a:avLst/>
          </a:prstGeom>
        </p:spPr>
      </p:pic>
      <p:pic>
        <p:nvPicPr>
          <p:cNvPr id="40" name="Picture 3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523857" y="5021426"/>
            <a:ext cx="1283088" cy="1846970"/>
          </a:xfrm>
          <a:prstGeom prst="rect">
            <a:avLst/>
          </a:prstGeom>
        </p:spPr>
      </p:pic>
      <p:pic>
        <p:nvPicPr>
          <p:cNvPr id="41" name="Picture 4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330270" y="4945225"/>
            <a:ext cx="1283088" cy="1846970"/>
          </a:xfrm>
          <a:prstGeom prst="rect">
            <a:avLst/>
          </a:prstGeom>
        </p:spPr>
      </p:pic>
      <p:pic>
        <p:nvPicPr>
          <p:cNvPr id="42" name="Picture 4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828657" y="5326226"/>
            <a:ext cx="1283088" cy="1846970"/>
          </a:xfrm>
          <a:prstGeom prst="rect">
            <a:avLst/>
          </a:prstGeom>
        </p:spPr>
      </p:pic>
    </p:spTree>
    <p:extLst>
      <p:ext uri="{BB962C8B-B14F-4D97-AF65-F5344CB8AC3E}">
        <p14:creationId xmlns:p14="http://schemas.microsoft.com/office/powerpoint/2010/main" val="352476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is smart!</a:t>
            </a:r>
            <a:endParaRPr lang="en-US" dirty="0"/>
          </a:p>
        </p:txBody>
      </p:sp>
      <p:sp>
        <p:nvSpPr>
          <p:cNvPr id="3" name="Content Placeholder 2"/>
          <p:cNvSpPr>
            <a:spLocks noGrp="1"/>
          </p:cNvSpPr>
          <p:nvPr>
            <p:ph idx="1"/>
          </p:nvPr>
        </p:nvSpPr>
        <p:spPr/>
        <p:txBody>
          <a:bodyPr>
            <a:normAutofit/>
          </a:bodyPr>
          <a:lstStyle/>
          <a:p>
            <a:r>
              <a:rPr lang="en-US" sz="2800" dirty="0" smtClean="0"/>
              <a:t>In living things, </a:t>
            </a:r>
            <a:r>
              <a:rPr lang="en-US" sz="2800" b="1" dirty="0" smtClean="0"/>
              <a:t>structure</a:t>
            </a:r>
            <a:r>
              <a:rPr lang="en-US" sz="2800" dirty="0" smtClean="0"/>
              <a:t> (what something looks like) and </a:t>
            </a:r>
            <a:r>
              <a:rPr lang="en-US" sz="2800" b="1" dirty="0" smtClean="0"/>
              <a:t>function </a:t>
            </a:r>
            <a:r>
              <a:rPr lang="en-US" sz="2800" dirty="0" smtClean="0"/>
              <a:t>(what something does) tend to be aligned. In today’s lesson, we will see how the structure of cellular organelles help the cell perform the 6 functions required for life.</a:t>
            </a:r>
            <a:endParaRPr lang="en-US" sz="2800" b="1" dirty="0"/>
          </a:p>
        </p:txBody>
      </p:sp>
    </p:spTree>
    <p:extLst>
      <p:ext uri="{BB962C8B-B14F-4D97-AF65-F5344CB8AC3E}">
        <p14:creationId xmlns:p14="http://schemas.microsoft.com/office/powerpoint/2010/main" val="3254602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Building the cell membrane</a:t>
            </a:r>
            <a:endParaRPr lang="en-US" dirty="0"/>
          </a:p>
        </p:txBody>
      </p:sp>
      <p:sp>
        <p:nvSpPr>
          <p:cNvPr id="3" name="Content Placeholder 2"/>
          <p:cNvSpPr>
            <a:spLocks noGrp="1"/>
          </p:cNvSpPr>
          <p:nvPr>
            <p:ph idx="1"/>
          </p:nvPr>
        </p:nvSpPr>
        <p:spPr/>
        <p:txBody>
          <a:bodyPr>
            <a:normAutofit/>
          </a:bodyPr>
          <a:lstStyle/>
          <a:p>
            <a:r>
              <a:rPr lang="en-US" sz="3200" dirty="0"/>
              <a:t>Arrange your </a:t>
            </a:r>
            <a:r>
              <a:rPr lang="en-US" sz="3200" dirty="0" err="1"/>
              <a:t>q-tips</a:t>
            </a:r>
            <a:r>
              <a:rPr lang="en-US" sz="3200" dirty="0"/>
              <a:t> in a way that results in an inner compartment that can also have water.</a:t>
            </a:r>
          </a:p>
          <a:p>
            <a:pPr marL="0" indent="0">
              <a:buNone/>
            </a:pPr>
            <a:endParaRPr lang="en-US" sz="3200" dirty="0"/>
          </a:p>
        </p:txBody>
      </p:sp>
      <p:sp>
        <p:nvSpPr>
          <p:cNvPr id="4" name="Oval 3"/>
          <p:cNvSpPr/>
          <p:nvPr/>
        </p:nvSpPr>
        <p:spPr>
          <a:xfrm>
            <a:off x="4752434" y="3593383"/>
            <a:ext cx="2674909" cy="25534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5410200" y="4577834"/>
            <a:ext cx="2971800" cy="369332"/>
          </a:xfrm>
          <a:prstGeom prst="rect">
            <a:avLst/>
          </a:prstGeom>
          <a:noFill/>
        </p:spPr>
        <p:txBody>
          <a:bodyPr wrap="square" rtlCol="0">
            <a:spAutoFit/>
          </a:bodyPr>
          <a:lstStyle/>
          <a:p>
            <a:r>
              <a:rPr lang="en-US" dirty="0"/>
              <a:t>Water inside</a:t>
            </a:r>
            <a:endParaRPr lang="en-US" dirty="0"/>
          </a:p>
        </p:txBody>
      </p:sp>
    </p:spTree>
    <p:extLst>
      <p:ext uri="{BB962C8B-B14F-4D97-AF65-F5344CB8AC3E}">
        <p14:creationId xmlns:p14="http://schemas.microsoft.com/office/powerpoint/2010/main" val="1612088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Building the cell membrane</a:t>
            </a:r>
            <a:endParaRPr lang="en-US" dirty="0"/>
          </a:p>
        </p:txBody>
      </p:sp>
      <p:sp>
        <p:nvSpPr>
          <p:cNvPr id="3" name="Content Placeholder 2"/>
          <p:cNvSpPr>
            <a:spLocks noGrp="1"/>
          </p:cNvSpPr>
          <p:nvPr>
            <p:ph idx="1"/>
          </p:nvPr>
        </p:nvSpPr>
        <p:spPr/>
        <p:txBody>
          <a:bodyPr>
            <a:normAutofit/>
          </a:bodyPr>
          <a:lstStyle/>
          <a:p>
            <a:r>
              <a:rPr lang="en-US" sz="3200" dirty="0"/>
              <a:t>Add your protein receptor and channels to the membrane to allow things to communicate and enter/exit the cell.</a:t>
            </a:r>
          </a:p>
          <a:p>
            <a:pPr marL="0" indent="0">
              <a:buNone/>
            </a:pP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677" y="3586661"/>
            <a:ext cx="336151" cy="236506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7347666">
            <a:off x="2271548" y="4099186"/>
            <a:ext cx="2456897" cy="1316896"/>
          </a:xfrm>
          <a:prstGeom prst="rect">
            <a:avLst/>
          </a:prstGeom>
        </p:spPr>
      </p:pic>
      <p:sp>
        <p:nvSpPr>
          <p:cNvPr id="9" name="TextBox 8"/>
          <p:cNvSpPr txBox="1"/>
          <p:nvPr/>
        </p:nvSpPr>
        <p:spPr>
          <a:xfrm>
            <a:off x="2344888" y="5764686"/>
            <a:ext cx="2895600" cy="369332"/>
          </a:xfrm>
          <a:prstGeom prst="rect">
            <a:avLst/>
          </a:prstGeom>
          <a:noFill/>
        </p:spPr>
        <p:txBody>
          <a:bodyPr wrap="square" rtlCol="0">
            <a:spAutoFit/>
          </a:bodyPr>
          <a:lstStyle/>
          <a:p>
            <a:r>
              <a:rPr lang="en-US" dirty="0"/>
              <a:t>Straw = Protein channel</a:t>
            </a:r>
            <a:endParaRPr lang="en-US" dirty="0"/>
          </a:p>
        </p:txBody>
      </p:sp>
      <p:sp>
        <p:nvSpPr>
          <p:cNvPr id="10" name="TextBox 9"/>
          <p:cNvSpPr txBox="1"/>
          <p:nvPr/>
        </p:nvSpPr>
        <p:spPr>
          <a:xfrm>
            <a:off x="7605395" y="5875868"/>
            <a:ext cx="2895600" cy="369332"/>
          </a:xfrm>
          <a:prstGeom prst="rect">
            <a:avLst/>
          </a:prstGeom>
          <a:noFill/>
        </p:spPr>
        <p:txBody>
          <a:bodyPr wrap="square" rtlCol="0">
            <a:spAutoFit/>
          </a:bodyPr>
          <a:lstStyle/>
          <a:p>
            <a:r>
              <a:rPr lang="en-US" dirty="0"/>
              <a:t>Candle = protein receptor</a:t>
            </a:r>
            <a:endParaRPr lang="en-US" dirty="0"/>
          </a:p>
        </p:txBody>
      </p:sp>
    </p:spTree>
    <p:extLst>
      <p:ext uri="{BB962C8B-B14F-4D97-AF65-F5344CB8AC3E}">
        <p14:creationId xmlns:p14="http://schemas.microsoft.com/office/powerpoint/2010/main" val="321933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Adding cholesterol and carbohydrates </a:t>
            </a:r>
            <a:endParaRPr lang="en-US" dirty="0"/>
          </a:p>
        </p:txBody>
      </p:sp>
      <p:sp>
        <p:nvSpPr>
          <p:cNvPr id="3" name="Content Placeholder 2"/>
          <p:cNvSpPr>
            <a:spLocks noGrp="1"/>
          </p:cNvSpPr>
          <p:nvPr>
            <p:ph idx="1"/>
          </p:nvPr>
        </p:nvSpPr>
        <p:spPr>
          <a:xfrm>
            <a:off x="1466620" y="2613803"/>
            <a:ext cx="5297087" cy="3670540"/>
          </a:xfrm>
        </p:spPr>
        <p:txBody>
          <a:bodyPr>
            <a:normAutofit fontScale="77500" lnSpcReduction="20000"/>
          </a:bodyPr>
          <a:lstStyle/>
          <a:p>
            <a:r>
              <a:rPr lang="en-US" sz="3200" dirty="0"/>
              <a:t>Snugly pack the cholesterol strands between the lipid tails.</a:t>
            </a:r>
          </a:p>
          <a:p>
            <a:pPr lvl="1"/>
            <a:r>
              <a:rPr lang="en-US" sz="2800" b="1" dirty="0"/>
              <a:t>These cholesterol molecules help maintain membrane fluidity </a:t>
            </a:r>
          </a:p>
          <a:p>
            <a:r>
              <a:rPr lang="en-US" sz="3200" dirty="0"/>
              <a:t>Add carbohydrates to the outer layer of phospholipids. </a:t>
            </a:r>
          </a:p>
          <a:p>
            <a:pPr lvl="1"/>
            <a:r>
              <a:rPr lang="en-US" sz="2800" b="1" dirty="0"/>
              <a:t>These carbohydrates allow the cells to be recognized by other cells and molecules (and viruses yikes!)</a:t>
            </a:r>
          </a:p>
          <a:p>
            <a:pPr marL="0" indent="0">
              <a:buNone/>
            </a:pPr>
            <a:endParaRPr lang="en-US" sz="3200" dirty="0"/>
          </a:p>
        </p:txBody>
      </p:sp>
      <p:sp>
        <p:nvSpPr>
          <p:cNvPr id="13" name="Freeform 12"/>
          <p:cNvSpPr/>
          <p:nvPr/>
        </p:nvSpPr>
        <p:spPr>
          <a:xfrm>
            <a:off x="9822371" y="2342266"/>
            <a:ext cx="279400" cy="2275086"/>
          </a:xfrm>
          <a:custGeom>
            <a:avLst/>
            <a:gdLst>
              <a:gd name="connsiteX0" fmla="*/ 152400 w 279400"/>
              <a:gd name="connsiteY0" fmla="*/ 82890 h 2275086"/>
              <a:gd name="connsiteX1" fmla="*/ 177800 w 279400"/>
              <a:gd name="connsiteY1" fmla="*/ 641690 h 2275086"/>
              <a:gd name="connsiteX2" fmla="*/ 152400 w 279400"/>
              <a:gd name="connsiteY2" fmla="*/ 717890 h 2275086"/>
              <a:gd name="connsiteX3" fmla="*/ 50800 w 279400"/>
              <a:gd name="connsiteY3" fmla="*/ 819490 h 2275086"/>
              <a:gd name="connsiteX4" fmla="*/ 0 w 279400"/>
              <a:gd name="connsiteY4" fmla="*/ 895690 h 2275086"/>
              <a:gd name="connsiteX5" fmla="*/ 76200 w 279400"/>
              <a:gd name="connsiteY5" fmla="*/ 1048090 h 2275086"/>
              <a:gd name="connsiteX6" fmla="*/ 127000 w 279400"/>
              <a:gd name="connsiteY6" fmla="*/ 1251290 h 2275086"/>
              <a:gd name="connsiteX7" fmla="*/ 177800 w 279400"/>
              <a:gd name="connsiteY7" fmla="*/ 1352890 h 2275086"/>
              <a:gd name="connsiteX8" fmla="*/ 203200 w 279400"/>
              <a:gd name="connsiteY8" fmla="*/ 1479890 h 2275086"/>
              <a:gd name="connsiteX9" fmla="*/ 254000 w 279400"/>
              <a:gd name="connsiteY9" fmla="*/ 1556090 h 2275086"/>
              <a:gd name="connsiteX10" fmla="*/ 203200 w 279400"/>
              <a:gd name="connsiteY10" fmla="*/ 1708490 h 2275086"/>
              <a:gd name="connsiteX11" fmla="*/ 152400 w 279400"/>
              <a:gd name="connsiteY11" fmla="*/ 1810090 h 2275086"/>
              <a:gd name="connsiteX12" fmla="*/ 101600 w 279400"/>
              <a:gd name="connsiteY12" fmla="*/ 1962490 h 2275086"/>
              <a:gd name="connsiteX13" fmla="*/ 203200 w 279400"/>
              <a:gd name="connsiteY13" fmla="*/ 1962490 h 2275086"/>
              <a:gd name="connsiteX14" fmla="*/ 177800 w 279400"/>
              <a:gd name="connsiteY14" fmla="*/ 1759290 h 2275086"/>
              <a:gd name="connsiteX15" fmla="*/ 127000 w 279400"/>
              <a:gd name="connsiteY15" fmla="*/ 1606890 h 2275086"/>
              <a:gd name="connsiteX16" fmla="*/ 203200 w 279400"/>
              <a:gd name="connsiteY16" fmla="*/ 1454490 h 2275086"/>
              <a:gd name="connsiteX17" fmla="*/ 279400 w 279400"/>
              <a:gd name="connsiteY17" fmla="*/ 1302090 h 2275086"/>
              <a:gd name="connsiteX18" fmla="*/ 254000 w 279400"/>
              <a:gd name="connsiteY18" fmla="*/ 1124290 h 2275086"/>
              <a:gd name="connsiteX19" fmla="*/ 177800 w 279400"/>
              <a:gd name="connsiteY19" fmla="*/ 1022690 h 2275086"/>
              <a:gd name="connsiteX20" fmla="*/ 127000 w 279400"/>
              <a:gd name="connsiteY20" fmla="*/ 946490 h 2275086"/>
              <a:gd name="connsiteX21" fmla="*/ 177800 w 279400"/>
              <a:gd name="connsiteY21" fmla="*/ 768690 h 2275086"/>
              <a:gd name="connsiteX22" fmla="*/ 203200 w 279400"/>
              <a:gd name="connsiteY22" fmla="*/ 641690 h 2275086"/>
              <a:gd name="connsiteX23" fmla="*/ 254000 w 279400"/>
              <a:gd name="connsiteY23" fmla="*/ 540090 h 2275086"/>
              <a:gd name="connsiteX24" fmla="*/ 228600 w 279400"/>
              <a:gd name="connsiteY24" fmla="*/ 413090 h 2275086"/>
              <a:gd name="connsiteX25" fmla="*/ 177800 w 279400"/>
              <a:gd name="connsiteY25" fmla="*/ 336890 h 2275086"/>
              <a:gd name="connsiteX26" fmla="*/ 152400 w 279400"/>
              <a:gd name="connsiteY26" fmla="*/ 260690 h 2275086"/>
              <a:gd name="connsiteX27" fmla="*/ 177800 w 279400"/>
              <a:gd name="connsiteY27" fmla="*/ 82890 h 2275086"/>
              <a:gd name="connsiteX28" fmla="*/ 228600 w 279400"/>
              <a:gd name="connsiteY28" fmla="*/ 6690 h 2275086"/>
              <a:gd name="connsiteX29" fmla="*/ 127000 w 279400"/>
              <a:gd name="connsiteY29" fmla="*/ 260690 h 2275086"/>
              <a:gd name="connsiteX30" fmla="*/ 101600 w 279400"/>
              <a:gd name="connsiteY30" fmla="*/ 336890 h 2275086"/>
              <a:gd name="connsiteX31" fmla="*/ 50800 w 279400"/>
              <a:gd name="connsiteY31" fmla="*/ 413090 h 2275086"/>
              <a:gd name="connsiteX32" fmla="*/ 101600 w 279400"/>
              <a:gd name="connsiteY32" fmla="*/ 844890 h 2275086"/>
              <a:gd name="connsiteX33" fmla="*/ 177800 w 279400"/>
              <a:gd name="connsiteY33" fmla="*/ 971890 h 2275086"/>
              <a:gd name="connsiteX34" fmla="*/ 254000 w 279400"/>
              <a:gd name="connsiteY34" fmla="*/ 1048090 h 2275086"/>
              <a:gd name="connsiteX35" fmla="*/ 254000 w 279400"/>
              <a:gd name="connsiteY35" fmla="*/ 1581490 h 2275086"/>
              <a:gd name="connsiteX36" fmla="*/ 203200 w 279400"/>
              <a:gd name="connsiteY36" fmla="*/ 1784690 h 2275086"/>
              <a:gd name="connsiteX37" fmla="*/ 203200 w 279400"/>
              <a:gd name="connsiteY37" fmla="*/ 2267290 h 2275086"/>
              <a:gd name="connsiteX38" fmla="*/ 127000 w 279400"/>
              <a:gd name="connsiteY38" fmla="*/ 2241890 h 2275086"/>
              <a:gd name="connsiteX39" fmla="*/ 127000 w 279400"/>
              <a:gd name="connsiteY39" fmla="*/ 1683090 h 2275086"/>
              <a:gd name="connsiteX40" fmla="*/ 177800 w 279400"/>
              <a:gd name="connsiteY40" fmla="*/ 1606890 h 2275086"/>
              <a:gd name="connsiteX41" fmla="*/ 228600 w 279400"/>
              <a:gd name="connsiteY41" fmla="*/ 1327490 h 2275086"/>
              <a:gd name="connsiteX42" fmla="*/ 203200 w 279400"/>
              <a:gd name="connsiteY42" fmla="*/ 971890 h 2275086"/>
              <a:gd name="connsiteX43" fmla="*/ 177800 w 279400"/>
              <a:gd name="connsiteY43" fmla="*/ 895690 h 2275086"/>
              <a:gd name="connsiteX44" fmla="*/ 127000 w 279400"/>
              <a:gd name="connsiteY44" fmla="*/ 819490 h 2275086"/>
              <a:gd name="connsiteX45" fmla="*/ 101600 w 279400"/>
              <a:gd name="connsiteY45" fmla="*/ 667090 h 2275086"/>
              <a:gd name="connsiteX46" fmla="*/ 76200 w 279400"/>
              <a:gd name="connsiteY46" fmla="*/ 540090 h 2275086"/>
              <a:gd name="connsiteX47" fmla="*/ 101600 w 279400"/>
              <a:gd name="connsiteY47" fmla="*/ 413090 h 2275086"/>
              <a:gd name="connsiteX48" fmla="*/ 152400 w 279400"/>
              <a:gd name="connsiteY48" fmla="*/ 235290 h 2275086"/>
              <a:gd name="connsiteX49" fmla="*/ 177800 w 279400"/>
              <a:gd name="connsiteY49" fmla="*/ 235290 h 22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9400" h="2275086">
                <a:moveTo>
                  <a:pt x="152400" y="82890"/>
                </a:moveTo>
                <a:cubicBezTo>
                  <a:pt x="231310" y="359074"/>
                  <a:pt x="221460" y="248748"/>
                  <a:pt x="177800" y="641690"/>
                </a:cubicBezTo>
                <a:cubicBezTo>
                  <a:pt x="174843" y="668300"/>
                  <a:pt x="167962" y="696103"/>
                  <a:pt x="152400" y="717890"/>
                </a:cubicBezTo>
                <a:cubicBezTo>
                  <a:pt x="124562" y="756864"/>
                  <a:pt x="81969" y="783126"/>
                  <a:pt x="50800" y="819490"/>
                </a:cubicBezTo>
                <a:cubicBezTo>
                  <a:pt x="30933" y="842668"/>
                  <a:pt x="16933" y="870290"/>
                  <a:pt x="0" y="895690"/>
                </a:cubicBezTo>
                <a:cubicBezTo>
                  <a:pt x="63844" y="1087221"/>
                  <a:pt x="-22277" y="851135"/>
                  <a:pt x="76200" y="1048090"/>
                </a:cubicBezTo>
                <a:cubicBezTo>
                  <a:pt x="114218" y="1124125"/>
                  <a:pt x="98017" y="1164342"/>
                  <a:pt x="127000" y="1251290"/>
                </a:cubicBezTo>
                <a:cubicBezTo>
                  <a:pt x="138974" y="1287211"/>
                  <a:pt x="160867" y="1319023"/>
                  <a:pt x="177800" y="1352890"/>
                </a:cubicBezTo>
                <a:cubicBezTo>
                  <a:pt x="186267" y="1395223"/>
                  <a:pt x="188041" y="1439467"/>
                  <a:pt x="203200" y="1479890"/>
                </a:cubicBezTo>
                <a:cubicBezTo>
                  <a:pt x="213919" y="1508473"/>
                  <a:pt x="254000" y="1525563"/>
                  <a:pt x="254000" y="1556090"/>
                </a:cubicBezTo>
                <a:cubicBezTo>
                  <a:pt x="254000" y="1609638"/>
                  <a:pt x="227147" y="1660595"/>
                  <a:pt x="203200" y="1708490"/>
                </a:cubicBezTo>
                <a:cubicBezTo>
                  <a:pt x="186267" y="1742357"/>
                  <a:pt x="166462" y="1774934"/>
                  <a:pt x="152400" y="1810090"/>
                </a:cubicBezTo>
                <a:cubicBezTo>
                  <a:pt x="132513" y="1859808"/>
                  <a:pt x="101600" y="1962490"/>
                  <a:pt x="101600" y="1962490"/>
                </a:cubicBezTo>
                <a:cubicBezTo>
                  <a:pt x="117856" y="1986874"/>
                  <a:pt x="186944" y="2141306"/>
                  <a:pt x="203200" y="1962490"/>
                </a:cubicBezTo>
                <a:cubicBezTo>
                  <a:pt x="209380" y="1894510"/>
                  <a:pt x="192103" y="1826035"/>
                  <a:pt x="177800" y="1759290"/>
                </a:cubicBezTo>
                <a:cubicBezTo>
                  <a:pt x="166580" y="1706931"/>
                  <a:pt x="127000" y="1606890"/>
                  <a:pt x="127000" y="1606890"/>
                </a:cubicBezTo>
                <a:cubicBezTo>
                  <a:pt x="190844" y="1415359"/>
                  <a:pt x="104723" y="1651445"/>
                  <a:pt x="203200" y="1454490"/>
                </a:cubicBezTo>
                <a:cubicBezTo>
                  <a:pt x="308360" y="1244169"/>
                  <a:pt x="133814" y="1520469"/>
                  <a:pt x="279400" y="1302090"/>
                </a:cubicBezTo>
                <a:cubicBezTo>
                  <a:pt x="270933" y="1242823"/>
                  <a:pt x="274460" y="1180554"/>
                  <a:pt x="254000" y="1124290"/>
                </a:cubicBezTo>
                <a:cubicBezTo>
                  <a:pt x="239533" y="1084505"/>
                  <a:pt x="202406" y="1057138"/>
                  <a:pt x="177800" y="1022690"/>
                </a:cubicBezTo>
                <a:cubicBezTo>
                  <a:pt x="160057" y="997849"/>
                  <a:pt x="143933" y="971890"/>
                  <a:pt x="127000" y="946490"/>
                </a:cubicBezTo>
                <a:cubicBezTo>
                  <a:pt x="155285" y="861634"/>
                  <a:pt x="156538" y="864371"/>
                  <a:pt x="177800" y="768690"/>
                </a:cubicBezTo>
                <a:cubicBezTo>
                  <a:pt x="187165" y="726546"/>
                  <a:pt x="189548" y="682646"/>
                  <a:pt x="203200" y="641690"/>
                </a:cubicBezTo>
                <a:cubicBezTo>
                  <a:pt x="215174" y="605769"/>
                  <a:pt x="237067" y="573957"/>
                  <a:pt x="254000" y="540090"/>
                </a:cubicBezTo>
                <a:cubicBezTo>
                  <a:pt x="245533" y="497757"/>
                  <a:pt x="243759" y="453513"/>
                  <a:pt x="228600" y="413090"/>
                </a:cubicBezTo>
                <a:cubicBezTo>
                  <a:pt x="217881" y="384507"/>
                  <a:pt x="191452" y="364194"/>
                  <a:pt x="177800" y="336890"/>
                </a:cubicBezTo>
                <a:cubicBezTo>
                  <a:pt x="165826" y="312943"/>
                  <a:pt x="160867" y="286090"/>
                  <a:pt x="152400" y="260690"/>
                </a:cubicBezTo>
                <a:cubicBezTo>
                  <a:pt x="160867" y="201423"/>
                  <a:pt x="160597" y="140234"/>
                  <a:pt x="177800" y="82890"/>
                </a:cubicBezTo>
                <a:cubicBezTo>
                  <a:pt x="186572" y="53650"/>
                  <a:pt x="221196" y="-22926"/>
                  <a:pt x="228600" y="6690"/>
                </a:cubicBezTo>
                <a:cubicBezTo>
                  <a:pt x="265176" y="152994"/>
                  <a:pt x="205300" y="182390"/>
                  <a:pt x="127000" y="260690"/>
                </a:cubicBezTo>
                <a:cubicBezTo>
                  <a:pt x="118533" y="286090"/>
                  <a:pt x="113574" y="312943"/>
                  <a:pt x="101600" y="336890"/>
                </a:cubicBezTo>
                <a:cubicBezTo>
                  <a:pt x="87948" y="364194"/>
                  <a:pt x="52593" y="382616"/>
                  <a:pt x="50800" y="413090"/>
                </a:cubicBezTo>
                <a:cubicBezTo>
                  <a:pt x="48265" y="456181"/>
                  <a:pt x="45345" y="732379"/>
                  <a:pt x="101600" y="844890"/>
                </a:cubicBezTo>
                <a:cubicBezTo>
                  <a:pt x="123678" y="889047"/>
                  <a:pt x="148179" y="932395"/>
                  <a:pt x="177800" y="971890"/>
                </a:cubicBezTo>
                <a:cubicBezTo>
                  <a:pt x="199353" y="1000627"/>
                  <a:pt x="228600" y="1022690"/>
                  <a:pt x="254000" y="1048090"/>
                </a:cubicBezTo>
                <a:cubicBezTo>
                  <a:pt x="175617" y="1283240"/>
                  <a:pt x="254000" y="1016902"/>
                  <a:pt x="254000" y="1581490"/>
                </a:cubicBezTo>
                <a:cubicBezTo>
                  <a:pt x="254000" y="1642792"/>
                  <a:pt x="223243" y="1724560"/>
                  <a:pt x="203200" y="1784690"/>
                </a:cubicBezTo>
                <a:cubicBezTo>
                  <a:pt x="221539" y="1931403"/>
                  <a:pt x="260345" y="2124428"/>
                  <a:pt x="203200" y="2267290"/>
                </a:cubicBezTo>
                <a:cubicBezTo>
                  <a:pt x="193256" y="2292149"/>
                  <a:pt x="152400" y="2250357"/>
                  <a:pt x="127000" y="2241890"/>
                </a:cubicBezTo>
                <a:cubicBezTo>
                  <a:pt x="70833" y="2017221"/>
                  <a:pt x="72327" y="2065800"/>
                  <a:pt x="127000" y="1683090"/>
                </a:cubicBezTo>
                <a:cubicBezTo>
                  <a:pt x="131317" y="1652870"/>
                  <a:pt x="160867" y="1632290"/>
                  <a:pt x="177800" y="1606890"/>
                </a:cubicBezTo>
                <a:cubicBezTo>
                  <a:pt x="186058" y="1565598"/>
                  <a:pt x="228600" y="1359987"/>
                  <a:pt x="228600" y="1327490"/>
                </a:cubicBezTo>
                <a:cubicBezTo>
                  <a:pt x="228600" y="1208655"/>
                  <a:pt x="217085" y="1089911"/>
                  <a:pt x="203200" y="971890"/>
                </a:cubicBezTo>
                <a:cubicBezTo>
                  <a:pt x="200072" y="945299"/>
                  <a:pt x="189774" y="919637"/>
                  <a:pt x="177800" y="895690"/>
                </a:cubicBezTo>
                <a:cubicBezTo>
                  <a:pt x="164148" y="868386"/>
                  <a:pt x="143933" y="844890"/>
                  <a:pt x="127000" y="819490"/>
                </a:cubicBezTo>
                <a:cubicBezTo>
                  <a:pt x="118533" y="768690"/>
                  <a:pt x="110813" y="717760"/>
                  <a:pt x="101600" y="667090"/>
                </a:cubicBezTo>
                <a:cubicBezTo>
                  <a:pt x="93877" y="624615"/>
                  <a:pt x="76200" y="583262"/>
                  <a:pt x="76200" y="540090"/>
                </a:cubicBezTo>
                <a:cubicBezTo>
                  <a:pt x="76200" y="496918"/>
                  <a:pt x="92235" y="455234"/>
                  <a:pt x="101600" y="413090"/>
                </a:cubicBezTo>
                <a:cubicBezTo>
                  <a:pt x="104423" y="400388"/>
                  <a:pt x="138257" y="256504"/>
                  <a:pt x="152400" y="235290"/>
                </a:cubicBezTo>
                <a:cubicBezTo>
                  <a:pt x="157096" y="228245"/>
                  <a:pt x="169333" y="235290"/>
                  <a:pt x="177800" y="235290"/>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122445" y="4617352"/>
            <a:ext cx="2895600" cy="369332"/>
          </a:xfrm>
          <a:prstGeom prst="rect">
            <a:avLst/>
          </a:prstGeom>
          <a:noFill/>
        </p:spPr>
        <p:txBody>
          <a:bodyPr wrap="square" rtlCol="0">
            <a:spAutoFit/>
          </a:bodyPr>
          <a:lstStyle/>
          <a:p>
            <a:r>
              <a:rPr lang="en-US" dirty="0"/>
              <a:t>Cholesterol </a:t>
            </a:r>
            <a:endParaRPr lang="en-US" dirty="0"/>
          </a:p>
        </p:txBody>
      </p:sp>
      <p:sp>
        <p:nvSpPr>
          <p:cNvPr id="15" name="Freeform 14"/>
          <p:cNvSpPr/>
          <p:nvPr/>
        </p:nvSpPr>
        <p:spPr>
          <a:xfrm>
            <a:off x="8063315" y="3133813"/>
            <a:ext cx="304800" cy="2290137"/>
          </a:xfrm>
          <a:custGeom>
            <a:avLst/>
            <a:gdLst>
              <a:gd name="connsiteX0" fmla="*/ 50800 w 304800"/>
              <a:gd name="connsiteY0" fmla="*/ 203200 h 2290137"/>
              <a:gd name="connsiteX1" fmla="*/ 152400 w 304800"/>
              <a:gd name="connsiteY1" fmla="*/ 330200 h 2290137"/>
              <a:gd name="connsiteX2" fmla="*/ 152400 w 304800"/>
              <a:gd name="connsiteY2" fmla="*/ 533400 h 2290137"/>
              <a:gd name="connsiteX3" fmla="*/ 127000 w 304800"/>
              <a:gd name="connsiteY3" fmla="*/ 609600 h 2290137"/>
              <a:gd name="connsiteX4" fmla="*/ 101600 w 304800"/>
              <a:gd name="connsiteY4" fmla="*/ 787400 h 2290137"/>
              <a:gd name="connsiteX5" fmla="*/ 25400 w 304800"/>
              <a:gd name="connsiteY5" fmla="*/ 1066800 h 2290137"/>
              <a:gd name="connsiteX6" fmla="*/ 50800 w 304800"/>
              <a:gd name="connsiteY6" fmla="*/ 1879600 h 2290137"/>
              <a:gd name="connsiteX7" fmla="*/ 101600 w 304800"/>
              <a:gd name="connsiteY7" fmla="*/ 2032000 h 2290137"/>
              <a:gd name="connsiteX8" fmla="*/ 127000 w 304800"/>
              <a:gd name="connsiteY8" fmla="*/ 2108200 h 2290137"/>
              <a:gd name="connsiteX9" fmla="*/ 76200 w 304800"/>
              <a:gd name="connsiteY9" fmla="*/ 1905000 h 2290137"/>
              <a:gd name="connsiteX10" fmla="*/ 0 w 304800"/>
              <a:gd name="connsiteY10" fmla="*/ 1701800 h 2290137"/>
              <a:gd name="connsiteX11" fmla="*/ 25400 w 304800"/>
              <a:gd name="connsiteY11" fmla="*/ 1219200 h 2290137"/>
              <a:gd name="connsiteX12" fmla="*/ 127000 w 304800"/>
              <a:gd name="connsiteY12" fmla="*/ 1041400 h 2290137"/>
              <a:gd name="connsiteX13" fmla="*/ 177800 w 304800"/>
              <a:gd name="connsiteY13" fmla="*/ 838200 h 2290137"/>
              <a:gd name="connsiteX14" fmla="*/ 228600 w 304800"/>
              <a:gd name="connsiteY14" fmla="*/ 660400 h 2290137"/>
              <a:gd name="connsiteX15" fmla="*/ 203200 w 304800"/>
              <a:gd name="connsiteY15" fmla="*/ 482600 h 2290137"/>
              <a:gd name="connsiteX16" fmla="*/ 203200 w 304800"/>
              <a:gd name="connsiteY16" fmla="*/ 330200 h 2290137"/>
              <a:gd name="connsiteX17" fmla="*/ 254000 w 304800"/>
              <a:gd name="connsiteY17" fmla="*/ 406400 h 2290137"/>
              <a:gd name="connsiteX18" fmla="*/ 279400 w 304800"/>
              <a:gd name="connsiteY18" fmla="*/ 508000 h 2290137"/>
              <a:gd name="connsiteX19" fmla="*/ 228600 w 304800"/>
              <a:gd name="connsiteY19" fmla="*/ 787400 h 2290137"/>
              <a:gd name="connsiteX20" fmla="*/ 177800 w 304800"/>
              <a:gd name="connsiteY20" fmla="*/ 889000 h 2290137"/>
              <a:gd name="connsiteX21" fmla="*/ 127000 w 304800"/>
              <a:gd name="connsiteY21" fmla="*/ 965200 h 2290137"/>
              <a:gd name="connsiteX22" fmla="*/ 76200 w 304800"/>
              <a:gd name="connsiteY22" fmla="*/ 1117600 h 2290137"/>
              <a:gd name="connsiteX23" fmla="*/ 101600 w 304800"/>
              <a:gd name="connsiteY23" fmla="*/ 1447800 h 2290137"/>
              <a:gd name="connsiteX24" fmla="*/ 127000 w 304800"/>
              <a:gd name="connsiteY24" fmla="*/ 1574800 h 2290137"/>
              <a:gd name="connsiteX25" fmla="*/ 152400 w 304800"/>
              <a:gd name="connsiteY25" fmla="*/ 2184400 h 2290137"/>
              <a:gd name="connsiteX26" fmla="*/ 127000 w 304800"/>
              <a:gd name="connsiteY26" fmla="*/ 2286000 h 2290137"/>
              <a:gd name="connsiteX27" fmla="*/ 101600 w 304800"/>
              <a:gd name="connsiteY27" fmla="*/ 2133600 h 2290137"/>
              <a:gd name="connsiteX28" fmla="*/ 50800 w 304800"/>
              <a:gd name="connsiteY28" fmla="*/ 1752600 h 2290137"/>
              <a:gd name="connsiteX29" fmla="*/ 76200 w 304800"/>
              <a:gd name="connsiteY29" fmla="*/ 1498600 h 2290137"/>
              <a:gd name="connsiteX30" fmla="*/ 101600 w 304800"/>
              <a:gd name="connsiteY30" fmla="*/ 1422400 h 2290137"/>
              <a:gd name="connsiteX31" fmla="*/ 127000 w 304800"/>
              <a:gd name="connsiteY31" fmla="*/ 1320800 h 2290137"/>
              <a:gd name="connsiteX32" fmla="*/ 152400 w 304800"/>
              <a:gd name="connsiteY32" fmla="*/ 1193800 h 2290137"/>
              <a:gd name="connsiteX33" fmla="*/ 203200 w 304800"/>
              <a:gd name="connsiteY33" fmla="*/ 1117600 h 2290137"/>
              <a:gd name="connsiteX34" fmla="*/ 254000 w 304800"/>
              <a:gd name="connsiteY34" fmla="*/ 1016000 h 2290137"/>
              <a:gd name="connsiteX35" fmla="*/ 304800 w 304800"/>
              <a:gd name="connsiteY35" fmla="*/ 863600 h 2290137"/>
              <a:gd name="connsiteX36" fmla="*/ 279400 w 304800"/>
              <a:gd name="connsiteY36" fmla="*/ 635000 h 2290137"/>
              <a:gd name="connsiteX37" fmla="*/ 228600 w 304800"/>
              <a:gd name="connsiteY37" fmla="*/ 482600 h 2290137"/>
              <a:gd name="connsiteX38" fmla="*/ 152400 w 304800"/>
              <a:gd name="connsiteY38" fmla="*/ 203200 h 2290137"/>
              <a:gd name="connsiteX39" fmla="*/ 127000 w 304800"/>
              <a:gd name="connsiteY39" fmla="*/ 0 h 229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4800" h="2290137">
                <a:moveTo>
                  <a:pt x="50800" y="203200"/>
                </a:moveTo>
                <a:cubicBezTo>
                  <a:pt x="84667" y="245533"/>
                  <a:pt x="123667" y="284227"/>
                  <a:pt x="152400" y="330200"/>
                </a:cubicBezTo>
                <a:cubicBezTo>
                  <a:pt x="197821" y="402873"/>
                  <a:pt x="172782" y="451873"/>
                  <a:pt x="152400" y="533400"/>
                </a:cubicBezTo>
                <a:cubicBezTo>
                  <a:pt x="145906" y="559375"/>
                  <a:pt x="135467" y="584200"/>
                  <a:pt x="127000" y="609600"/>
                </a:cubicBezTo>
                <a:cubicBezTo>
                  <a:pt x="118533" y="668867"/>
                  <a:pt x="113341" y="728694"/>
                  <a:pt x="101600" y="787400"/>
                </a:cubicBezTo>
                <a:cubicBezTo>
                  <a:pt x="72953" y="930634"/>
                  <a:pt x="61893" y="957322"/>
                  <a:pt x="25400" y="1066800"/>
                </a:cubicBezTo>
                <a:cubicBezTo>
                  <a:pt x="33867" y="1337733"/>
                  <a:pt x="29466" y="1609375"/>
                  <a:pt x="50800" y="1879600"/>
                </a:cubicBezTo>
                <a:cubicBezTo>
                  <a:pt x="55014" y="1932982"/>
                  <a:pt x="84667" y="1981200"/>
                  <a:pt x="101600" y="2032000"/>
                </a:cubicBezTo>
                <a:cubicBezTo>
                  <a:pt x="110067" y="2057400"/>
                  <a:pt x="133494" y="2134175"/>
                  <a:pt x="127000" y="2108200"/>
                </a:cubicBezTo>
                <a:cubicBezTo>
                  <a:pt x="110067" y="2040467"/>
                  <a:pt x="107424" y="1967447"/>
                  <a:pt x="76200" y="1905000"/>
                </a:cubicBezTo>
                <a:cubicBezTo>
                  <a:pt x="9788" y="1772176"/>
                  <a:pt x="34583" y="1840134"/>
                  <a:pt x="0" y="1701800"/>
                </a:cubicBezTo>
                <a:cubicBezTo>
                  <a:pt x="8467" y="1540933"/>
                  <a:pt x="4565" y="1378936"/>
                  <a:pt x="25400" y="1219200"/>
                </a:cubicBezTo>
                <a:cubicBezTo>
                  <a:pt x="33258" y="1158953"/>
                  <a:pt x="100824" y="1093752"/>
                  <a:pt x="127000" y="1041400"/>
                </a:cubicBezTo>
                <a:cubicBezTo>
                  <a:pt x="154233" y="986934"/>
                  <a:pt x="166207" y="890369"/>
                  <a:pt x="177800" y="838200"/>
                </a:cubicBezTo>
                <a:cubicBezTo>
                  <a:pt x="199062" y="742519"/>
                  <a:pt x="200315" y="745256"/>
                  <a:pt x="228600" y="660400"/>
                </a:cubicBezTo>
                <a:cubicBezTo>
                  <a:pt x="220133" y="601133"/>
                  <a:pt x="213604" y="541557"/>
                  <a:pt x="203200" y="482600"/>
                </a:cubicBezTo>
                <a:cubicBezTo>
                  <a:pt x="141870" y="135066"/>
                  <a:pt x="115147" y="176108"/>
                  <a:pt x="203200" y="330200"/>
                </a:cubicBezTo>
                <a:cubicBezTo>
                  <a:pt x="218346" y="356705"/>
                  <a:pt x="237067" y="381000"/>
                  <a:pt x="254000" y="406400"/>
                </a:cubicBezTo>
                <a:cubicBezTo>
                  <a:pt x="262467" y="440267"/>
                  <a:pt x="279400" y="473091"/>
                  <a:pt x="279400" y="508000"/>
                </a:cubicBezTo>
                <a:cubicBezTo>
                  <a:pt x="279400" y="590891"/>
                  <a:pt x="264321" y="704052"/>
                  <a:pt x="228600" y="787400"/>
                </a:cubicBezTo>
                <a:cubicBezTo>
                  <a:pt x="213685" y="822203"/>
                  <a:pt x="196586" y="856125"/>
                  <a:pt x="177800" y="889000"/>
                </a:cubicBezTo>
                <a:cubicBezTo>
                  <a:pt x="162654" y="915505"/>
                  <a:pt x="139398" y="937304"/>
                  <a:pt x="127000" y="965200"/>
                </a:cubicBezTo>
                <a:cubicBezTo>
                  <a:pt x="105252" y="1014133"/>
                  <a:pt x="76200" y="1117600"/>
                  <a:pt x="76200" y="1117600"/>
                </a:cubicBezTo>
                <a:cubicBezTo>
                  <a:pt x="84667" y="1227667"/>
                  <a:pt x="89409" y="1338083"/>
                  <a:pt x="101600" y="1447800"/>
                </a:cubicBezTo>
                <a:cubicBezTo>
                  <a:pt x="106368" y="1490708"/>
                  <a:pt x="124030" y="1531731"/>
                  <a:pt x="127000" y="1574800"/>
                </a:cubicBezTo>
                <a:cubicBezTo>
                  <a:pt x="140993" y="1777694"/>
                  <a:pt x="143933" y="1981200"/>
                  <a:pt x="152400" y="2184400"/>
                </a:cubicBezTo>
                <a:cubicBezTo>
                  <a:pt x="143933" y="2218267"/>
                  <a:pt x="151684" y="2310684"/>
                  <a:pt x="127000" y="2286000"/>
                </a:cubicBezTo>
                <a:cubicBezTo>
                  <a:pt x="90583" y="2249583"/>
                  <a:pt x="110813" y="2184270"/>
                  <a:pt x="101600" y="2133600"/>
                </a:cubicBezTo>
                <a:cubicBezTo>
                  <a:pt x="54836" y="1876400"/>
                  <a:pt x="89713" y="2141726"/>
                  <a:pt x="50800" y="1752600"/>
                </a:cubicBezTo>
                <a:cubicBezTo>
                  <a:pt x="59267" y="1667933"/>
                  <a:pt x="63262" y="1582700"/>
                  <a:pt x="76200" y="1498600"/>
                </a:cubicBezTo>
                <a:cubicBezTo>
                  <a:pt x="80271" y="1472137"/>
                  <a:pt x="94245" y="1448144"/>
                  <a:pt x="101600" y="1422400"/>
                </a:cubicBezTo>
                <a:cubicBezTo>
                  <a:pt x="111190" y="1388834"/>
                  <a:pt x="119427" y="1354878"/>
                  <a:pt x="127000" y="1320800"/>
                </a:cubicBezTo>
                <a:cubicBezTo>
                  <a:pt x="136365" y="1278656"/>
                  <a:pt x="137241" y="1234223"/>
                  <a:pt x="152400" y="1193800"/>
                </a:cubicBezTo>
                <a:cubicBezTo>
                  <a:pt x="163119" y="1165217"/>
                  <a:pt x="188054" y="1144105"/>
                  <a:pt x="203200" y="1117600"/>
                </a:cubicBezTo>
                <a:cubicBezTo>
                  <a:pt x="221986" y="1084725"/>
                  <a:pt x="239938" y="1051156"/>
                  <a:pt x="254000" y="1016000"/>
                </a:cubicBezTo>
                <a:cubicBezTo>
                  <a:pt x="273887" y="966282"/>
                  <a:pt x="304800" y="863600"/>
                  <a:pt x="304800" y="863600"/>
                </a:cubicBezTo>
                <a:cubicBezTo>
                  <a:pt x="296333" y="787400"/>
                  <a:pt x="294436" y="710180"/>
                  <a:pt x="279400" y="635000"/>
                </a:cubicBezTo>
                <a:cubicBezTo>
                  <a:pt x="268898" y="582492"/>
                  <a:pt x="241587" y="534549"/>
                  <a:pt x="228600" y="482600"/>
                </a:cubicBezTo>
                <a:cubicBezTo>
                  <a:pt x="171306" y="253425"/>
                  <a:pt x="199878" y="345635"/>
                  <a:pt x="152400" y="203200"/>
                </a:cubicBezTo>
                <a:cubicBezTo>
                  <a:pt x="125803" y="17018"/>
                  <a:pt x="127000" y="85268"/>
                  <a:pt x="127000" y="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87241" y="5423950"/>
            <a:ext cx="2895600" cy="369332"/>
          </a:xfrm>
          <a:prstGeom prst="rect">
            <a:avLst/>
          </a:prstGeom>
          <a:noFill/>
        </p:spPr>
        <p:txBody>
          <a:bodyPr wrap="square" rtlCol="0">
            <a:spAutoFit/>
          </a:bodyPr>
          <a:lstStyle/>
          <a:p>
            <a:r>
              <a:rPr lang="en-US" dirty="0"/>
              <a:t>String = carbohydrate</a:t>
            </a:r>
            <a:endParaRPr lang="en-US" dirty="0"/>
          </a:p>
        </p:txBody>
      </p:sp>
    </p:spTree>
    <p:extLst>
      <p:ext uri="{BB962C8B-B14F-4D97-AF65-F5344CB8AC3E}">
        <p14:creationId xmlns:p14="http://schemas.microsoft.com/office/powerpoint/2010/main" val="863153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Nucleus</a:t>
            </a:r>
            <a:endParaRPr lang="en-US" dirty="0"/>
          </a:p>
        </p:txBody>
      </p:sp>
      <p:sp>
        <p:nvSpPr>
          <p:cNvPr id="3" name="Content Placeholder 2"/>
          <p:cNvSpPr>
            <a:spLocks noGrp="1"/>
          </p:cNvSpPr>
          <p:nvPr>
            <p:ph idx="1"/>
          </p:nvPr>
        </p:nvSpPr>
        <p:spPr/>
        <p:txBody>
          <a:bodyPr>
            <a:normAutofit/>
          </a:bodyPr>
          <a:lstStyle/>
          <a:p>
            <a:r>
              <a:rPr lang="en-US" sz="3200" dirty="0"/>
              <a:t>Add your nucleus to the cell.</a:t>
            </a:r>
          </a:p>
          <a:p>
            <a:r>
              <a:rPr lang="en-US" sz="3200" dirty="0"/>
              <a:t>Is this cell a eukaryotic or prokaryotic cell? How do you know?</a:t>
            </a:r>
          </a:p>
          <a:p>
            <a:r>
              <a:rPr lang="en-US" sz="3200" dirty="0"/>
              <a:t>What does the nucleus </a:t>
            </a:r>
            <a:r>
              <a:rPr lang="en-US" sz="3200" dirty="0"/>
              <a:t>hold in these cells?</a:t>
            </a:r>
            <a:endParaRPr lang="en-US" sz="3200" dirty="0"/>
          </a:p>
          <a:p>
            <a:endParaRPr lang="en-US" sz="3200" dirty="0"/>
          </a:p>
          <a:p>
            <a:pPr marL="0" indent="0">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39" y="3754503"/>
            <a:ext cx="2181529" cy="1914792"/>
          </a:xfrm>
          <a:prstGeom prst="rect">
            <a:avLst/>
          </a:prstGeom>
        </p:spPr>
      </p:pic>
      <p:sp>
        <p:nvSpPr>
          <p:cNvPr id="5" name="TextBox 4"/>
          <p:cNvSpPr txBox="1"/>
          <p:nvPr/>
        </p:nvSpPr>
        <p:spPr>
          <a:xfrm>
            <a:off x="9071520" y="5506536"/>
            <a:ext cx="2438400" cy="369332"/>
          </a:xfrm>
          <a:prstGeom prst="rect">
            <a:avLst/>
          </a:prstGeom>
          <a:noFill/>
        </p:spPr>
        <p:txBody>
          <a:bodyPr wrap="square" rtlCol="0">
            <a:spAutoFit/>
          </a:bodyPr>
          <a:lstStyle/>
          <a:p>
            <a:r>
              <a:rPr lang="en-US" dirty="0"/>
              <a:t>Cotton ball = nucleus</a:t>
            </a:r>
            <a:endParaRPr lang="en-US" dirty="0"/>
          </a:p>
        </p:txBody>
      </p:sp>
    </p:spTree>
    <p:extLst>
      <p:ext uri="{BB962C8B-B14F-4D97-AF65-F5344CB8AC3E}">
        <p14:creationId xmlns:p14="http://schemas.microsoft.com/office/powerpoint/2010/main" val="1784398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out our cell membrane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716234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3/28/17</a:t>
            </a:r>
            <a:endParaRPr lang="en-US" dirty="0"/>
          </a:p>
        </p:txBody>
      </p:sp>
      <p:sp>
        <p:nvSpPr>
          <p:cNvPr id="3" name="Content Placeholder 2"/>
          <p:cNvSpPr>
            <a:spLocks noGrp="1"/>
          </p:cNvSpPr>
          <p:nvPr>
            <p:ph idx="1"/>
          </p:nvPr>
        </p:nvSpPr>
        <p:spPr/>
        <p:txBody>
          <a:bodyPr>
            <a:normAutofit fontScale="92500"/>
          </a:bodyPr>
          <a:lstStyle/>
          <a:p>
            <a:r>
              <a:rPr lang="en-US" sz="2800" dirty="0" smtClean="0"/>
              <a:t>Match the analogy to a part of the cell membrane, and explain why:</a:t>
            </a:r>
          </a:p>
          <a:p>
            <a:r>
              <a:rPr lang="en-US" sz="2800" dirty="0" smtClean="0"/>
              <a:t>A dog’s ID tag</a:t>
            </a:r>
          </a:p>
          <a:p>
            <a:r>
              <a:rPr lang="en-US" sz="2800" dirty="0" smtClean="0"/>
              <a:t>A cell phone</a:t>
            </a:r>
          </a:p>
          <a:p>
            <a:r>
              <a:rPr lang="en-US" sz="2800" dirty="0" smtClean="0"/>
              <a:t>A 2 year-old who doesn’t know how to swim</a:t>
            </a:r>
          </a:p>
          <a:p>
            <a:r>
              <a:rPr lang="en-US" sz="2800" dirty="0" smtClean="0"/>
              <a:t>Michael </a:t>
            </a:r>
            <a:r>
              <a:rPr lang="en-US" sz="2800" dirty="0"/>
              <a:t>P</a:t>
            </a:r>
            <a:r>
              <a:rPr lang="en-US" sz="2800" dirty="0" smtClean="0"/>
              <a:t>helps </a:t>
            </a:r>
          </a:p>
          <a:p>
            <a:r>
              <a:rPr lang="en-US" sz="2800" dirty="0" smtClean="0"/>
              <a:t>A </a:t>
            </a:r>
            <a:r>
              <a:rPr lang="en-US" sz="2800" dirty="0" err="1" smtClean="0"/>
              <a:t>boba</a:t>
            </a:r>
            <a:r>
              <a:rPr lang="en-US" sz="2800" dirty="0" smtClean="0"/>
              <a:t> straw </a:t>
            </a:r>
          </a:p>
        </p:txBody>
      </p:sp>
    </p:spTree>
    <p:extLst>
      <p:ext uri="{BB962C8B-B14F-4D97-AF65-F5344CB8AC3E}">
        <p14:creationId xmlns:p14="http://schemas.microsoft.com/office/powerpoint/2010/main" val="286708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585189"/>
            <a:ext cx="10972800" cy="1143000"/>
          </a:xfrm>
        </p:spPr>
        <p:txBody>
          <a:bodyPr/>
          <a:lstStyle/>
          <a:p>
            <a:pPr eaLnBrk="1" hangingPunct="1"/>
            <a:r>
              <a:rPr lang="en-US" sz="4000" dirty="0"/>
              <a:t>What does the cell membrane do?</a:t>
            </a:r>
          </a:p>
        </p:txBody>
      </p:sp>
      <p:sp>
        <p:nvSpPr>
          <p:cNvPr id="12291" name="Rectangle 3"/>
          <p:cNvSpPr>
            <a:spLocks noGrp="1" noChangeArrowheads="1"/>
          </p:cNvSpPr>
          <p:nvPr>
            <p:ph type="body" sz="half" idx="1"/>
          </p:nvPr>
        </p:nvSpPr>
        <p:spPr>
          <a:xfrm>
            <a:off x="609600" y="1798608"/>
            <a:ext cx="5384800" cy="4525963"/>
          </a:xfrm>
        </p:spPr>
        <p:txBody>
          <a:bodyPr>
            <a:normAutofit/>
          </a:bodyPr>
          <a:lstStyle/>
          <a:p>
            <a:pPr eaLnBrk="1" hangingPunct="1"/>
            <a:r>
              <a:rPr lang="en-US" sz="2800" dirty="0"/>
              <a:t>The cell membrane helps cells maintain homeostasis by allowing </a:t>
            </a:r>
            <a:r>
              <a:rPr lang="en-US" sz="2800" b="1" u="sng" dirty="0">
                <a:solidFill>
                  <a:srgbClr val="FF0000"/>
                </a:solidFill>
              </a:rPr>
              <a:t>SOME</a:t>
            </a:r>
            <a:r>
              <a:rPr lang="en-US" sz="2800" dirty="0"/>
              <a:t> things to enter/exit the cell and not others – it is </a:t>
            </a:r>
            <a:r>
              <a:rPr lang="en-US" sz="2800" b="1" u="sng" dirty="0">
                <a:solidFill>
                  <a:srgbClr val="FF0000"/>
                </a:solidFill>
              </a:rPr>
              <a:t>SEMI-PERMEABLE</a:t>
            </a:r>
          </a:p>
          <a:p>
            <a:pPr eaLnBrk="1" hangingPunct="1"/>
            <a:endParaRPr lang="en-US" sz="2800" b="1" u="sng" dirty="0">
              <a:solidFill>
                <a:srgbClr val="FF0000"/>
              </a:solidFill>
            </a:endParaRPr>
          </a:p>
          <a:p>
            <a:pPr eaLnBrk="1" hangingPunct="1">
              <a:buFontTx/>
              <a:buNone/>
            </a:pPr>
            <a:endParaRPr lang="en-US" sz="2800" b="1" dirty="0"/>
          </a:p>
          <a:p>
            <a:pPr eaLnBrk="1" hangingPunct="1">
              <a:spcBef>
                <a:spcPct val="50000"/>
              </a:spcBef>
              <a:buFontTx/>
              <a:buNone/>
            </a:pPr>
            <a:r>
              <a:rPr lang="en-US" sz="2800" dirty="0"/>
              <a:t>	</a:t>
            </a:r>
          </a:p>
        </p:txBody>
      </p:sp>
      <p:sp>
        <p:nvSpPr>
          <p:cNvPr id="12292" name="Rectangle 4"/>
          <p:cNvSpPr>
            <a:spLocks noGrp="1" noChangeArrowheads="1"/>
          </p:cNvSpPr>
          <p:nvPr>
            <p:ph sz="half" idx="2"/>
          </p:nvPr>
        </p:nvSpPr>
        <p:spPr/>
        <p:txBody>
          <a:bodyPr/>
          <a:lstStyle/>
          <a:p>
            <a:pPr eaLnBrk="1" hangingPunct="1">
              <a:lnSpc>
                <a:spcPct val="90000"/>
              </a:lnSpc>
            </a:pPr>
            <a:endParaRPr lang="en-US" sz="2000" dirty="0"/>
          </a:p>
        </p:txBody>
      </p:sp>
      <p:pic>
        <p:nvPicPr>
          <p:cNvPr id="12293" name="Picture 5" descr="cellposter_060105tmb"/>
          <p:cNvPicPr>
            <a:picLocks noChangeAspect="1" noChangeArrowheads="1"/>
          </p:cNvPicPr>
          <p:nvPr/>
        </p:nvPicPr>
        <p:blipFill>
          <a:blip r:embed="rId2" cstate="print"/>
          <a:srcRect/>
          <a:stretch>
            <a:fillRect/>
          </a:stretch>
        </p:blipFill>
        <p:spPr bwMode="auto">
          <a:xfrm>
            <a:off x="6695536" y="2022176"/>
            <a:ext cx="4022047" cy="3810000"/>
          </a:xfrm>
          <a:prstGeom prst="rect">
            <a:avLst/>
          </a:prstGeom>
          <a:noFill/>
          <a:ln w="9525">
            <a:noFill/>
            <a:miter lim="800000"/>
            <a:headEnd/>
            <a:tailEnd/>
          </a:ln>
        </p:spPr>
      </p:pic>
    </p:spTree>
    <p:extLst>
      <p:ext uri="{BB962C8B-B14F-4D97-AF65-F5344CB8AC3E}">
        <p14:creationId xmlns:p14="http://schemas.microsoft.com/office/powerpoint/2010/main" val="7412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2"/>
          </p:nvPr>
        </p:nvSpPr>
        <p:spPr/>
        <p:txBody>
          <a:bodyPr/>
          <a:lstStyle/>
          <a:p>
            <a:r>
              <a:rPr lang="en-US" dirty="0" smtClean="0"/>
              <a:t>If ANYTHING could freely move in and out of the membrane, would it still be called semi-permeable?</a:t>
            </a:r>
          </a:p>
          <a:p>
            <a:r>
              <a:rPr lang="en-US" dirty="0" smtClean="0"/>
              <a:t>If NOTHING could move in and out of the membrane, would it still be called semi-permeable?</a:t>
            </a:r>
          </a:p>
          <a:p>
            <a:endParaRPr lang="en-US" dirty="0"/>
          </a:p>
        </p:txBody>
      </p:sp>
    </p:spTree>
    <p:extLst>
      <p:ext uri="{BB962C8B-B14F-4D97-AF65-F5344CB8AC3E}">
        <p14:creationId xmlns:p14="http://schemas.microsoft.com/office/powerpoint/2010/main" val="3517149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626" y="381000"/>
            <a:ext cx="8229600" cy="990600"/>
          </a:xfrm>
        </p:spPr>
        <p:txBody>
          <a:bodyPr/>
          <a:lstStyle/>
          <a:p>
            <a:r>
              <a:rPr lang="en-US" dirty="0" smtClean="0"/>
              <a:t>Semi-permeable</a:t>
            </a:r>
            <a:endParaRPr lang="en-US" dirty="0"/>
          </a:p>
        </p:txBody>
      </p:sp>
      <p:sp>
        <p:nvSpPr>
          <p:cNvPr id="3" name="Content Placeholder 2"/>
          <p:cNvSpPr>
            <a:spLocks noGrp="1"/>
          </p:cNvSpPr>
          <p:nvPr>
            <p:ph idx="1"/>
          </p:nvPr>
        </p:nvSpPr>
        <p:spPr>
          <a:xfrm>
            <a:off x="1676400" y="1371600"/>
            <a:ext cx="4953000" cy="4876800"/>
          </a:xfrm>
        </p:spPr>
        <p:txBody>
          <a:bodyPr>
            <a:normAutofit/>
          </a:bodyPr>
          <a:lstStyle/>
          <a:p>
            <a:r>
              <a:rPr lang="en-US" sz="3200" b="1" dirty="0"/>
              <a:t>Semi </a:t>
            </a:r>
            <a:r>
              <a:rPr lang="en-US" sz="3200" dirty="0"/>
              <a:t>= Partially</a:t>
            </a:r>
          </a:p>
          <a:p>
            <a:r>
              <a:rPr lang="en-US" sz="3200" b="1" dirty="0"/>
              <a:t>Permeable</a:t>
            </a:r>
            <a:r>
              <a:rPr lang="en-US" sz="3200" dirty="0"/>
              <a:t> = Allowing things to pass through</a:t>
            </a:r>
          </a:p>
          <a:p>
            <a:r>
              <a:rPr lang="en-US" sz="3200" dirty="0"/>
              <a:t>Semi-permeable means that some things can enter and leave while other things cannot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81" y="0"/>
            <a:ext cx="3625831" cy="6858000"/>
          </a:xfrm>
          <a:prstGeom prst="rect">
            <a:avLst/>
          </a:prstGeom>
        </p:spPr>
      </p:pic>
    </p:spTree>
    <p:extLst>
      <p:ext uri="{BB962C8B-B14F-4D97-AF65-F5344CB8AC3E}">
        <p14:creationId xmlns:p14="http://schemas.microsoft.com/office/powerpoint/2010/main" val="1613395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SEMI-PERMEABLE?</a:t>
            </a:r>
            <a:endParaRPr lang="en-US" dirty="0"/>
          </a:p>
        </p:txBody>
      </p:sp>
      <p:sp>
        <p:nvSpPr>
          <p:cNvPr id="3" name="Content Placeholder 2"/>
          <p:cNvSpPr>
            <a:spLocks noGrp="1"/>
          </p:cNvSpPr>
          <p:nvPr>
            <p:ph idx="1"/>
          </p:nvPr>
        </p:nvSpPr>
        <p:spPr/>
        <p:txBody>
          <a:bodyPr>
            <a:normAutofit lnSpcReduction="10000"/>
          </a:bodyPr>
          <a:lstStyle/>
          <a:p>
            <a:r>
              <a:rPr lang="en-US" dirty="0" smtClean="0"/>
              <a:t>Yay = Thumbs up</a:t>
            </a:r>
          </a:p>
          <a:p>
            <a:r>
              <a:rPr lang="en-US" dirty="0" smtClean="0"/>
              <a:t>Nay = Thumbs down</a:t>
            </a:r>
          </a:p>
          <a:p>
            <a:pPr marL="0" indent="0">
              <a:buNone/>
            </a:pPr>
            <a:endParaRPr lang="en-US" sz="3200" dirty="0"/>
          </a:p>
          <a:p>
            <a:pPr marL="0" indent="0">
              <a:buNone/>
            </a:pPr>
            <a:r>
              <a:rPr lang="en-US" sz="3200" b="1" u="sng" dirty="0"/>
              <a:t>ASK YOURSELF: </a:t>
            </a:r>
          </a:p>
          <a:p>
            <a:pPr marL="0" indent="0">
              <a:buNone/>
            </a:pPr>
            <a:r>
              <a:rPr lang="en-US" sz="3200" dirty="0"/>
              <a:t>A</a:t>
            </a:r>
            <a:r>
              <a:rPr lang="en-US" sz="3200" dirty="0"/>
              <a:t>re only certain things able to go in and out? If </a:t>
            </a:r>
            <a:r>
              <a:rPr lang="en-US" sz="3200" b="1" u="sng" dirty="0"/>
              <a:t>yes</a:t>
            </a:r>
            <a:r>
              <a:rPr lang="en-US" sz="3200" dirty="0"/>
              <a:t>, it is </a:t>
            </a:r>
            <a:r>
              <a:rPr lang="en-US" sz="3200" b="1" dirty="0"/>
              <a:t>SEMI-PERMEABLE</a:t>
            </a:r>
            <a:endParaRPr lang="en-US" sz="3200" dirty="0"/>
          </a:p>
        </p:txBody>
      </p:sp>
    </p:spTree>
    <p:extLst>
      <p:ext uri="{BB962C8B-B14F-4D97-AF65-F5344CB8AC3E}">
        <p14:creationId xmlns:p14="http://schemas.microsoft.com/office/powerpoint/2010/main" val="424135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of hierarchy…</a:t>
            </a:r>
            <a:endParaRPr lang="en-US" dirty="0"/>
          </a:p>
        </p:txBody>
      </p:sp>
      <p:sp>
        <p:nvSpPr>
          <p:cNvPr id="3" name="Content Placeholder 2"/>
          <p:cNvSpPr>
            <a:spLocks noGrp="1"/>
          </p:cNvSpPr>
          <p:nvPr>
            <p:ph idx="1"/>
          </p:nvPr>
        </p:nvSpPr>
        <p:spPr>
          <a:xfrm>
            <a:off x="1295402" y="2118360"/>
            <a:ext cx="9738358" cy="3680759"/>
          </a:xfrm>
        </p:spPr>
        <p:txBody>
          <a:bodyPr/>
          <a:lstStyle/>
          <a:p>
            <a:endParaRPr lang="en-US" dirty="0"/>
          </a:p>
        </p:txBody>
      </p:sp>
      <p:grpSp>
        <p:nvGrpSpPr>
          <p:cNvPr id="5" name="Group 6"/>
          <p:cNvGrpSpPr>
            <a:grpSpLocks/>
          </p:cNvGrpSpPr>
          <p:nvPr/>
        </p:nvGrpSpPr>
        <p:grpSpPr bwMode="auto">
          <a:xfrm>
            <a:off x="2895599" y="2621279"/>
            <a:ext cx="6873241" cy="3581401"/>
            <a:chOff x="685800" y="1371600"/>
            <a:chExt cx="8001000" cy="4814888"/>
          </a:xfrm>
        </p:grpSpPr>
        <p:grpSp>
          <p:nvGrpSpPr>
            <p:cNvPr id="6" name="Group 7"/>
            <p:cNvGrpSpPr>
              <a:grpSpLocks/>
            </p:cNvGrpSpPr>
            <p:nvPr/>
          </p:nvGrpSpPr>
          <p:grpSpPr bwMode="auto">
            <a:xfrm>
              <a:off x="685800" y="1371600"/>
              <a:ext cx="7008813" cy="4814888"/>
              <a:chOff x="685800" y="1371600"/>
              <a:chExt cx="7008813" cy="4814888"/>
            </a:xfrm>
          </p:grpSpPr>
          <p:sp>
            <p:nvSpPr>
              <p:cNvPr id="8" name="AutoShape 2"/>
              <p:cNvSpPr>
                <a:spLocks noChangeArrowheads="1"/>
              </p:cNvSpPr>
              <p:nvPr/>
            </p:nvSpPr>
            <p:spPr bwMode="auto">
              <a:xfrm rot="2977398">
                <a:off x="4724400" y="4343400"/>
                <a:ext cx="1371600" cy="1371600"/>
              </a:xfrm>
              <a:custGeom>
                <a:avLst/>
                <a:gdLst>
                  <a:gd name="T0" fmla="*/ 87096600 w 21600"/>
                  <a:gd name="T1" fmla="*/ 43548300 h 21600"/>
                  <a:gd name="T2" fmla="*/ 43548300 w 21600"/>
                  <a:gd name="T3" fmla="*/ 87096600 h 21600"/>
                  <a:gd name="T4" fmla="*/ 0 w 21600"/>
                  <a:gd name="T5" fmla="*/ 43548300 h 21600"/>
                  <a:gd name="T6" fmla="*/ 43548300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Rectangle 3"/>
              <p:cNvSpPr>
                <a:spLocks noChangeArrowheads="1"/>
              </p:cNvSpPr>
              <p:nvPr/>
            </p:nvSpPr>
            <p:spPr bwMode="auto">
              <a:xfrm>
                <a:off x="3581400" y="1371600"/>
                <a:ext cx="1828800" cy="547688"/>
              </a:xfrm>
              <a:prstGeom prst="rect">
                <a:avLst/>
              </a:prstGeom>
              <a:solidFill>
                <a:schemeClr val="accent2">
                  <a:lumMod val="20000"/>
                  <a:lumOff val="8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b="1" dirty="0"/>
                  <a:t>Atoms</a:t>
                </a:r>
              </a:p>
            </p:txBody>
          </p:sp>
          <p:sp>
            <p:nvSpPr>
              <p:cNvPr id="10" name="Rectangle 4"/>
              <p:cNvSpPr>
                <a:spLocks noChangeArrowheads="1"/>
              </p:cNvSpPr>
              <p:nvPr/>
            </p:nvSpPr>
            <p:spPr bwMode="auto">
              <a:xfrm>
                <a:off x="3048000" y="1981200"/>
                <a:ext cx="2741613" cy="547688"/>
              </a:xfrm>
              <a:prstGeom prst="rect">
                <a:avLst/>
              </a:prstGeom>
              <a:solidFill>
                <a:schemeClr val="accent2">
                  <a:lumMod val="20000"/>
                  <a:lumOff val="8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b="1" dirty="0"/>
                  <a:t>Molecules</a:t>
                </a:r>
              </a:p>
            </p:txBody>
          </p:sp>
          <p:sp>
            <p:nvSpPr>
              <p:cNvPr id="11" name="Rectangle 5"/>
              <p:cNvSpPr>
                <a:spLocks noChangeArrowheads="1"/>
              </p:cNvSpPr>
              <p:nvPr/>
            </p:nvSpPr>
            <p:spPr bwMode="auto">
              <a:xfrm>
                <a:off x="2590800" y="2590800"/>
                <a:ext cx="3656013" cy="547688"/>
              </a:xfrm>
              <a:prstGeom prst="rect">
                <a:avLst/>
              </a:prstGeom>
              <a:solidFill>
                <a:schemeClr val="accent2">
                  <a:lumMod val="20000"/>
                  <a:lumOff val="8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b="1" dirty="0"/>
                  <a:t>Macromolecules</a:t>
                </a:r>
              </a:p>
            </p:txBody>
          </p:sp>
          <p:sp>
            <p:nvSpPr>
              <p:cNvPr id="12" name="Rectangle 6"/>
              <p:cNvSpPr>
                <a:spLocks noChangeArrowheads="1"/>
              </p:cNvSpPr>
              <p:nvPr/>
            </p:nvSpPr>
            <p:spPr bwMode="auto">
              <a:xfrm>
                <a:off x="2133600" y="3200400"/>
                <a:ext cx="4570413" cy="547688"/>
              </a:xfrm>
              <a:prstGeom prst="rect">
                <a:avLst/>
              </a:prstGeom>
              <a:solidFill>
                <a:schemeClr val="accent2">
                  <a:lumMod val="20000"/>
                  <a:lumOff val="8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b="1" dirty="0"/>
                  <a:t>Organelles</a:t>
                </a:r>
              </a:p>
            </p:txBody>
          </p:sp>
          <p:sp>
            <p:nvSpPr>
              <p:cNvPr id="13" name="Rectangle 7"/>
              <p:cNvSpPr>
                <a:spLocks noChangeArrowheads="1"/>
              </p:cNvSpPr>
              <p:nvPr/>
            </p:nvSpPr>
            <p:spPr bwMode="auto">
              <a:xfrm>
                <a:off x="1295400" y="3810000"/>
                <a:ext cx="6399213" cy="547688"/>
              </a:xfrm>
              <a:prstGeom prst="rect">
                <a:avLst/>
              </a:prstGeom>
              <a:solidFill>
                <a:schemeClr val="accent2">
                  <a:lumMod val="20000"/>
                  <a:lumOff val="8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b="1" dirty="0"/>
                  <a:t>Cells</a:t>
                </a:r>
              </a:p>
            </p:txBody>
          </p:sp>
          <p:sp>
            <p:nvSpPr>
              <p:cNvPr id="14" name="Rectangle 8"/>
              <p:cNvSpPr>
                <a:spLocks noChangeArrowheads="1"/>
              </p:cNvSpPr>
              <p:nvPr/>
            </p:nvSpPr>
            <p:spPr bwMode="auto">
              <a:xfrm>
                <a:off x="3581400" y="4495800"/>
                <a:ext cx="3656013" cy="5476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b="1" dirty="0"/>
                  <a:t>Eukaryotic</a:t>
                </a:r>
                <a:r>
                  <a:rPr lang="en-US" sz="1600" dirty="0"/>
                  <a:t> </a:t>
                </a:r>
                <a:r>
                  <a:rPr lang="en-US" sz="1600" b="1" dirty="0"/>
                  <a:t>Cells</a:t>
                </a:r>
              </a:p>
            </p:txBody>
          </p:sp>
          <p:sp>
            <p:nvSpPr>
              <p:cNvPr id="15" name="Rectangle 9"/>
              <p:cNvSpPr>
                <a:spLocks noChangeArrowheads="1"/>
              </p:cNvSpPr>
              <p:nvPr/>
            </p:nvSpPr>
            <p:spPr bwMode="auto">
              <a:xfrm>
                <a:off x="685800" y="4495800"/>
                <a:ext cx="2741613" cy="5476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b="1" dirty="0"/>
                  <a:t>Prokaryotic Cells</a:t>
                </a:r>
              </a:p>
            </p:txBody>
          </p:sp>
          <p:sp>
            <p:nvSpPr>
              <p:cNvPr id="16" name="Rectangle 10"/>
              <p:cNvSpPr>
                <a:spLocks noChangeArrowheads="1"/>
              </p:cNvSpPr>
              <p:nvPr/>
            </p:nvSpPr>
            <p:spPr bwMode="auto">
              <a:xfrm>
                <a:off x="3581400" y="5638800"/>
                <a:ext cx="1828800" cy="547688"/>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b="1" dirty="0"/>
                  <a:t>Animal Cells</a:t>
                </a:r>
              </a:p>
            </p:txBody>
          </p:sp>
          <p:sp>
            <p:nvSpPr>
              <p:cNvPr id="17" name="Rectangle 11"/>
              <p:cNvSpPr>
                <a:spLocks noChangeArrowheads="1"/>
              </p:cNvSpPr>
              <p:nvPr/>
            </p:nvSpPr>
            <p:spPr bwMode="auto">
              <a:xfrm>
                <a:off x="5638800" y="5638800"/>
                <a:ext cx="1828800" cy="547688"/>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600" b="1" dirty="0"/>
                  <a:t>Plant Cells</a:t>
                </a:r>
              </a:p>
            </p:txBody>
          </p:sp>
        </p:grpSp>
        <p:sp>
          <p:nvSpPr>
            <p:cNvPr id="7" name="Rectangle 14"/>
            <p:cNvSpPr>
              <a:spLocks noChangeArrowheads="1"/>
            </p:cNvSpPr>
            <p:nvPr/>
          </p:nvSpPr>
          <p:spPr bwMode="auto">
            <a:xfrm>
              <a:off x="7315200" y="2590800"/>
              <a:ext cx="1371600" cy="45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800" b="1">
                  <a:solidFill>
                    <a:schemeClr val="bg2"/>
                  </a:solidFill>
                </a:rPr>
                <a:t>Viruses</a:t>
              </a:r>
            </a:p>
          </p:txBody>
        </p:sp>
      </p:grpSp>
    </p:spTree>
    <p:extLst>
      <p:ext uri="{BB962C8B-B14F-4D97-AF65-F5344CB8AC3E}">
        <p14:creationId xmlns:p14="http://schemas.microsoft.com/office/powerpoint/2010/main" val="881567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White House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27464" y="1600200"/>
            <a:ext cx="7337072" cy="4876800"/>
          </a:xfrm>
        </p:spPr>
      </p:pic>
    </p:spTree>
    <p:extLst>
      <p:ext uri="{BB962C8B-B14F-4D97-AF65-F5344CB8AC3E}">
        <p14:creationId xmlns:p14="http://schemas.microsoft.com/office/powerpoint/2010/main" val="850934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973" y="-369293"/>
            <a:ext cx="8569254" cy="1669241"/>
          </a:xfrm>
        </p:spPr>
        <p:txBody>
          <a:bodyPr/>
          <a:lstStyle/>
          <a:p>
            <a:r>
              <a:rPr lang="en-US" dirty="0"/>
              <a:t/>
            </a:r>
            <a:br>
              <a:rPr lang="en-US" dirty="0"/>
            </a:br>
            <a:r>
              <a:rPr lang="en-US" dirty="0" err="1" smtClean="0"/>
              <a:t>Saya’s</a:t>
            </a:r>
            <a:r>
              <a:rPr lang="en-US" dirty="0" smtClean="0"/>
              <a:t> class during lunch…</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0800000">
            <a:off x="2844800" y="1600200"/>
            <a:ext cx="6502400" cy="4876800"/>
          </a:xfrm>
        </p:spPr>
      </p:pic>
    </p:spTree>
    <p:extLst>
      <p:ext uri="{BB962C8B-B14F-4D97-AF65-F5344CB8AC3E}">
        <p14:creationId xmlns:p14="http://schemas.microsoft.com/office/powerpoint/2010/main" val="1057176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Exclusive Club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551317"/>
            <a:ext cx="5764242" cy="4316083"/>
          </a:xfrm>
        </p:spPr>
      </p:pic>
    </p:spTree>
    <p:extLst>
      <p:ext uri="{BB962C8B-B14F-4D97-AF65-F5344CB8AC3E}">
        <p14:creationId xmlns:p14="http://schemas.microsoft.com/office/powerpoint/2010/main" val="1911167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check</a:t>
            </a:r>
            <a:endParaRPr lang="en-US" b="1" dirty="0"/>
          </a:p>
        </p:txBody>
      </p:sp>
      <p:sp>
        <p:nvSpPr>
          <p:cNvPr id="5" name="Content Placeholder 4"/>
          <p:cNvSpPr>
            <a:spLocks noGrp="1"/>
          </p:cNvSpPr>
          <p:nvPr>
            <p:ph idx="1"/>
          </p:nvPr>
        </p:nvSpPr>
        <p:spPr>
          <a:xfrm>
            <a:off x="1981200" y="1828801"/>
            <a:ext cx="8229600" cy="1066801"/>
          </a:xfrm>
          <a:solidFill>
            <a:srgbClr val="9FDAFB"/>
          </a:solidFill>
        </p:spPr>
        <p:txBody>
          <a:bodyPr>
            <a:normAutofit/>
          </a:bodyPr>
          <a:lstStyle/>
          <a:p>
            <a:r>
              <a:rPr lang="en-US" sz="3200" dirty="0"/>
              <a:t>What are two types of proteins that are part of the cell membrane? What are their functions?</a:t>
            </a:r>
            <a:endParaRPr lang="en-US" sz="3200" dirty="0"/>
          </a:p>
        </p:txBody>
      </p:sp>
      <p:sp>
        <p:nvSpPr>
          <p:cNvPr id="7" name="TextBox 6"/>
          <p:cNvSpPr txBox="1"/>
          <p:nvPr/>
        </p:nvSpPr>
        <p:spPr>
          <a:xfrm>
            <a:off x="1981200" y="3657600"/>
            <a:ext cx="8153400" cy="1569660"/>
          </a:xfrm>
          <a:prstGeom prst="rect">
            <a:avLst/>
          </a:prstGeom>
          <a:solidFill>
            <a:srgbClr val="9FDAFB"/>
          </a:solidFill>
        </p:spPr>
        <p:txBody>
          <a:bodyPr wrap="square" rtlCol="0">
            <a:spAutoFit/>
          </a:bodyPr>
          <a:lstStyle/>
          <a:p>
            <a:pPr marL="285750" indent="-285750">
              <a:buFont typeface="Arial"/>
              <a:buChar char="•"/>
            </a:pPr>
            <a:r>
              <a:rPr lang="en-US" sz="3200" dirty="0"/>
              <a:t>What is it called when the cell membrane chooses to let certain things through, but not all things?</a:t>
            </a:r>
            <a:endParaRPr lang="en-US" sz="3200" dirty="0"/>
          </a:p>
        </p:txBody>
      </p:sp>
    </p:spTree>
    <p:extLst>
      <p:ext uri="{BB962C8B-B14F-4D97-AF65-F5344CB8AC3E}">
        <p14:creationId xmlns:p14="http://schemas.microsoft.com/office/powerpoint/2010/main" val="258353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1268" y="1479973"/>
            <a:ext cx="8153400" cy="5867400"/>
          </a:xfrm>
        </p:spPr>
        <p:txBody>
          <a:bodyPr>
            <a:normAutofit/>
          </a:bodyPr>
          <a:lstStyle/>
          <a:p>
            <a:pPr marL="514350" indent="-514350">
              <a:buFont typeface="+mj-lt"/>
              <a:buAutoNum type="arabicPeriod"/>
            </a:pPr>
            <a:r>
              <a:rPr lang="en-US" sz="3200" dirty="0"/>
              <a:t>What </a:t>
            </a:r>
            <a:r>
              <a:rPr lang="en-US" sz="3200" dirty="0"/>
              <a:t>are some things that you </a:t>
            </a:r>
            <a:r>
              <a:rPr lang="en-US" sz="3200" u="sng" dirty="0"/>
              <a:t>bring into</a:t>
            </a:r>
            <a:r>
              <a:rPr lang="en-US" sz="3200" dirty="0"/>
              <a:t> your home because you need them</a:t>
            </a:r>
            <a:r>
              <a:rPr lang="en-US" sz="3200" dirty="0"/>
              <a:t>?</a:t>
            </a:r>
            <a:endParaRPr lang="en-US" sz="3200" dirty="0"/>
          </a:p>
          <a:p>
            <a:pPr marL="514350" indent="-514350">
              <a:buFont typeface="+mj-lt"/>
              <a:buAutoNum type="arabicPeriod"/>
            </a:pPr>
            <a:r>
              <a:rPr lang="en-US" sz="3200" dirty="0"/>
              <a:t>What are some things that are not wanted in your home so you </a:t>
            </a:r>
            <a:r>
              <a:rPr lang="en-US" sz="3200" u="sng" dirty="0"/>
              <a:t>keep</a:t>
            </a:r>
            <a:r>
              <a:rPr lang="en-US" sz="3200" dirty="0"/>
              <a:t> them out</a:t>
            </a:r>
            <a:r>
              <a:rPr lang="en-US" sz="3200" dirty="0"/>
              <a:t>?</a:t>
            </a:r>
            <a:endParaRPr lang="en-US" sz="3200" dirty="0"/>
          </a:p>
          <a:p>
            <a:pPr marL="514350" indent="-514350">
              <a:buFont typeface="+mj-lt"/>
              <a:buAutoNum type="arabicPeriod"/>
            </a:pPr>
            <a:r>
              <a:rPr lang="en-US" sz="3200" dirty="0"/>
              <a:t>What are some things that are </a:t>
            </a:r>
            <a:r>
              <a:rPr lang="en-US" sz="3200" u="sng" dirty="0"/>
              <a:t>sent out</a:t>
            </a:r>
            <a:r>
              <a:rPr lang="en-US" sz="3200" dirty="0"/>
              <a:t> of your house</a:t>
            </a:r>
            <a:r>
              <a:rPr lang="en-US" sz="3200" dirty="0"/>
              <a:t>?</a:t>
            </a:r>
          </a:p>
          <a:p>
            <a:pPr marL="0" indent="0">
              <a:buNone/>
            </a:pPr>
            <a:endParaRPr lang="en-US" sz="3200" dirty="0"/>
          </a:p>
        </p:txBody>
      </p:sp>
      <p:sp>
        <p:nvSpPr>
          <p:cNvPr id="2" name="TextBox 1"/>
          <p:cNvSpPr txBox="1"/>
          <p:nvPr/>
        </p:nvSpPr>
        <p:spPr>
          <a:xfrm>
            <a:off x="1752600" y="536511"/>
            <a:ext cx="8686800" cy="830997"/>
          </a:xfrm>
          <a:prstGeom prst="rect">
            <a:avLst/>
          </a:prstGeom>
          <a:noFill/>
        </p:spPr>
        <p:txBody>
          <a:bodyPr wrap="square" rtlCol="0">
            <a:spAutoFit/>
          </a:bodyPr>
          <a:lstStyle/>
          <a:p>
            <a:pPr algn="ctr"/>
            <a:r>
              <a:rPr lang="en-US" sz="4800" dirty="0"/>
              <a:t>Share with Your Partner</a:t>
            </a:r>
            <a:endParaRPr lang="en-US" sz="4800" dirty="0"/>
          </a:p>
        </p:txBody>
      </p:sp>
    </p:spTree>
    <p:extLst>
      <p:ext uri="{BB962C8B-B14F-4D97-AF65-F5344CB8AC3E}">
        <p14:creationId xmlns:p14="http://schemas.microsoft.com/office/powerpoint/2010/main" val="2089821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2144866"/>
            <a:ext cx="7772400" cy="1470025"/>
          </a:xfrm>
        </p:spPr>
        <p:txBody>
          <a:bodyPr/>
          <a:lstStyle/>
          <a:p>
            <a:r>
              <a:rPr lang="en-US" dirty="0" smtClean="0"/>
              <a:t>The Cell Membrane: </a:t>
            </a:r>
            <a:endParaRPr lang="en-US" dirty="0"/>
          </a:p>
        </p:txBody>
      </p:sp>
      <p:sp>
        <p:nvSpPr>
          <p:cNvPr id="5" name="Subtitle 4"/>
          <p:cNvSpPr>
            <a:spLocks noGrp="1"/>
          </p:cNvSpPr>
          <p:nvPr>
            <p:ph type="subTitle" idx="1"/>
          </p:nvPr>
        </p:nvSpPr>
        <p:spPr>
          <a:xfrm>
            <a:off x="5334000" y="3763353"/>
            <a:ext cx="5029200" cy="1752600"/>
          </a:xfrm>
        </p:spPr>
        <p:txBody>
          <a:bodyPr>
            <a:normAutofit/>
          </a:bodyPr>
          <a:lstStyle/>
          <a:p>
            <a:pPr algn="l"/>
            <a:r>
              <a:rPr lang="en-US" sz="4800" dirty="0">
                <a:latin typeface="American Typewriter"/>
                <a:cs typeface="American Typewriter"/>
              </a:rPr>
              <a:t>The </a:t>
            </a:r>
            <a:r>
              <a:rPr lang="en-US" sz="4800" b="1" u="sng" dirty="0">
                <a:latin typeface="American Typewriter"/>
                <a:cs typeface="American Typewriter"/>
              </a:rPr>
              <a:t>Gatekeeper</a:t>
            </a:r>
            <a:r>
              <a:rPr lang="en-US" sz="4800" dirty="0">
                <a:latin typeface="American Typewriter"/>
                <a:cs typeface="American Typewriter"/>
              </a:rPr>
              <a:t> of the Cell</a:t>
            </a:r>
          </a:p>
          <a:p>
            <a:pPr algn="l"/>
            <a:endParaRPr lang="en-US" dirty="0">
              <a:solidFill>
                <a:schemeClr val="tx1"/>
              </a:solidFill>
            </a:endParaRPr>
          </a:p>
        </p:txBody>
      </p:sp>
      <p:pic>
        <p:nvPicPr>
          <p:cNvPr id="6" name="Content Placeholder 3" descr="Fluid Mosaic Model.JPG"/>
          <p:cNvPicPr>
            <a:picLocks noChangeAspect="1"/>
          </p:cNvPicPr>
          <p:nvPr/>
        </p:nvPicPr>
        <p:blipFill>
          <a:blip r:embed="rId3" cstate="print"/>
          <a:srcRect t="-8663" b="-8663"/>
          <a:stretch>
            <a:fillRect/>
          </a:stretch>
        </p:blipFill>
        <p:spPr>
          <a:xfrm>
            <a:off x="1905000" y="1"/>
            <a:ext cx="5257800" cy="2891587"/>
          </a:xfrm>
          <a:prstGeom prst="rect">
            <a:avLst/>
          </a:prstGeom>
        </p:spPr>
      </p:pic>
      <p:pic>
        <p:nvPicPr>
          <p:cNvPr id="7" name="Content Placeholder 3" descr="Image266.bmp"/>
          <p:cNvPicPr>
            <a:picLocks noChangeAspect="1"/>
          </p:cNvPicPr>
          <p:nvPr/>
        </p:nvPicPr>
        <p:blipFill>
          <a:blip r:embed="rId4" cstate="print"/>
          <a:srcRect/>
          <a:stretch>
            <a:fillRect/>
          </a:stretch>
        </p:blipFill>
        <p:spPr>
          <a:xfrm>
            <a:off x="1795272" y="4075176"/>
            <a:ext cx="3429000" cy="2162432"/>
          </a:xfrm>
          <a:prstGeom prst="rect">
            <a:avLst/>
          </a:prstGeom>
        </p:spPr>
      </p:pic>
    </p:spTree>
    <p:extLst>
      <p:ext uri="{BB962C8B-B14F-4D97-AF65-F5344CB8AC3E}">
        <p14:creationId xmlns:p14="http://schemas.microsoft.com/office/powerpoint/2010/main" val="2716925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0425"/>
            <a:ext cx="9144000" cy="990600"/>
          </a:xfrm>
        </p:spPr>
        <p:txBody>
          <a:bodyPr>
            <a:normAutofit/>
          </a:bodyPr>
          <a:lstStyle/>
          <a:p>
            <a:r>
              <a:rPr lang="en-US" sz="3200" dirty="0"/>
              <a:t>What does Alice have to do with Cell Membranes?</a:t>
            </a:r>
            <a:endParaRPr lang="en-US" sz="3200" dirty="0"/>
          </a:p>
        </p:txBody>
      </p:sp>
      <p:pic>
        <p:nvPicPr>
          <p:cNvPr id="4" name="Alice In Wonderland (1951) - Young girl grow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rcRect t="13786" b="13786"/>
          <a:stretch>
            <a:fillRect/>
          </a:stretch>
        </p:blipFill>
        <p:spPr>
          <a:xfrm>
            <a:off x="2667000" y="1261026"/>
            <a:ext cx="6841356" cy="5596975"/>
          </a:xfrm>
        </p:spPr>
      </p:pic>
    </p:spTree>
    <p:extLst>
      <p:ext uri="{BB962C8B-B14F-4D97-AF65-F5344CB8AC3E}">
        <p14:creationId xmlns:p14="http://schemas.microsoft.com/office/powerpoint/2010/main" val="151064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3" y="107578"/>
            <a:ext cx="7581901" cy="623943"/>
          </a:xfrm>
        </p:spPr>
        <p:txBody>
          <a:bodyPr>
            <a:normAutofit fontScale="90000"/>
          </a:bodyPr>
          <a:lstStyle/>
          <a:p>
            <a:r>
              <a:rPr lang="en-US" dirty="0" smtClean="0"/>
              <a:t>Class Brainstorm</a:t>
            </a:r>
            <a:endParaRPr lang="en-US" dirty="0"/>
          </a:p>
        </p:txBody>
      </p:sp>
      <p:sp>
        <p:nvSpPr>
          <p:cNvPr id="3" name="Content Placeholder 2"/>
          <p:cNvSpPr>
            <a:spLocks noGrp="1"/>
          </p:cNvSpPr>
          <p:nvPr>
            <p:ph idx="1"/>
          </p:nvPr>
        </p:nvSpPr>
        <p:spPr>
          <a:xfrm>
            <a:off x="1670304" y="949900"/>
            <a:ext cx="8887968" cy="1445828"/>
          </a:xfrm>
        </p:spPr>
        <p:txBody>
          <a:bodyPr>
            <a:normAutofit/>
          </a:bodyPr>
          <a:lstStyle/>
          <a:p>
            <a:pPr marL="0" indent="0">
              <a:buNone/>
            </a:pPr>
            <a:r>
              <a:rPr lang="en-US" dirty="0" smtClean="0"/>
              <a:t>What properties could the cell membrane use to distinguish between molecules?</a:t>
            </a:r>
          </a:p>
          <a:p>
            <a:pPr marL="0" indent="0">
              <a:buNone/>
            </a:pPr>
            <a:r>
              <a:rPr lang="en-US" dirty="0" smtClean="0"/>
              <a:t>	Physical Properties		        Chemical Properties</a:t>
            </a:r>
          </a:p>
          <a:p>
            <a:pPr marL="0" indent="0">
              <a:buNone/>
            </a:pPr>
            <a:endParaRPr lang="en-US" dirty="0"/>
          </a:p>
          <a:p>
            <a:pPr marL="0" indent="0">
              <a:buNone/>
            </a:pPr>
            <a:endParaRPr lang="en-US" dirty="0"/>
          </a:p>
        </p:txBody>
      </p:sp>
      <p:cxnSp>
        <p:nvCxnSpPr>
          <p:cNvPr id="5" name="Straight Connector 4"/>
          <p:cNvCxnSpPr/>
          <p:nvPr/>
        </p:nvCxnSpPr>
        <p:spPr>
          <a:xfrm>
            <a:off x="1670304" y="2395728"/>
            <a:ext cx="87599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077712" y="1901952"/>
            <a:ext cx="9144" cy="50200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1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Calibri" charset="0"/>
              </a:rPr>
              <a:t>What is the cell membrane?</a:t>
            </a:r>
          </a:p>
        </p:txBody>
      </p:sp>
      <p:sp>
        <p:nvSpPr>
          <p:cNvPr id="11267" name="Rectangle 3"/>
          <p:cNvSpPr>
            <a:spLocks noGrp="1" noChangeArrowheads="1"/>
          </p:cNvSpPr>
          <p:nvPr>
            <p:ph type="body" sz="half" idx="1"/>
          </p:nvPr>
        </p:nvSpPr>
        <p:spPr>
          <a:xfrm>
            <a:off x="1752600" y="1564591"/>
            <a:ext cx="4267200" cy="5257800"/>
          </a:xfrm>
        </p:spPr>
        <p:txBody>
          <a:bodyPr>
            <a:normAutofit/>
          </a:bodyPr>
          <a:lstStyle/>
          <a:p>
            <a:pPr>
              <a:lnSpc>
                <a:spcPct val="80000"/>
              </a:lnSpc>
            </a:pPr>
            <a:r>
              <a:rPr lang="en-US" sz="3200" b="1" dirty="0">
                <a:latin typeface="Calibri" charset="0"/>
              </a:rPr>
              <a:t>Every</a:t>
            </a:r>
            <a:r>
              <a:rPr lang="en-US" sz="3200" dirty="0">
                <a:latin typeface="Calibri" charset="0"/>
              </a:rPr>
              <a:t> cell is </a:t>
            </a:r>
            <a:r>
              <a:rPr lang="en-US" sz="3200" b="1" dirty="0">
                <a:latin typeface="Calibri" charset="0"/>
              </a:rPr>
              <a:t>surrounded</a:t>
            </a:r>
            <a:r>
              <a:rPr lang="en-US" sz="3200" dirty="0">
                <a:latin typeface="Calibri" charset="0"/>
              </a:rPr>
              <a:t> and </a:t>
            </a:r>
            <a:r>
              <a:rPr lang="en-US" sz="3200" b="1" u="sng" dirty="0">
                <a:solidFill>
                  <a:srgbClr val="FF0000"/>
                </a:solidFill>
                <a:latin typeface="Calibri" charset="0"/>
              </a:rPr>
              <a:t>protected</a:t>
            </a:r>
            <a:r>
              <a:rPr lang="en-US" sz="3200" dirty="0">
                <a:solidFill>
                  <a:srgbClr val="FF0000"/>
                </a:solidFill>
                <a:latin typeface="Calibri" charset="0"/>
              </a:rPr>
              <a:t> </a:t>
            </a:r>
            <a:r>
              <a:rPr lang="en-US" sz="3200" dirty="0">
                <a:latin typeface="Calibri" charset="0"/>
              </a:rPr>
              <a:t>by a </a:t>
            </a:r>
            <a:r>
              <a:rPr lang="en-US" sz="3200" b="1" u="sng" dirty="0">
                <a:solidFill>
                  <a:srgbClr val="FF0000"/>
                </a:solidFill>
                <a:latin typeface="Calibri" charset="0"/>
              </a:rPr>
              <a:t>plasma membrane (aka cell membrane)</a:t>
            </a:r>
          </a:p>
          <a:p>
            <a:pPr>
              <a:lnSpc>
                <a:spcPct val="80000"/>
              </a:lnSpc>
            </a:pPr>
            <a:r>
              <a:rPr lang="en-US" sz="3200" dirty="0">
                <a:latin typeface="Calibri" charset="0"/>
              </a:rPr>
              <a:t>The </a:t>
            </a:r>
            <a:r>
              <a:rPr lang="en-US" sz="3200" dirty="0">
                <a:latin typeface="Calibri" charset="0"/>
              </a:rPr>
              <a:t>cell membrane is made mostly of </a:t>
            </a:r>
            <a:r>
              <a:rPr lang="en-US" sz="3200" b="1" u="sng" dirty="0">
                <a:solidFill>
                  <a:srgbClr val="FF0000"/>
                </a:solidFill>
                <a:latin typeface="Calibri" charset="0"/>
              </a:rPr>
              <a:t>lipids</a:t>
            </a:r>
            <a:r>
              <a:rPr lang="en-US" sz="3200" dirty="0">
                <a:solidFill>
                  <a:srgbClr val="FF0000"/>
                </a:solidFill>
                <a:latin typeface="Calibri" charset="0"/>
              </a:rPr>
              <a:t>, </a:t>
            </a:r>
            <a:r>
              <a:rPr lang="en-US" sz="3200" b="1" u="sng" dirty="0">
                <a:solidFill>
                  <a:srgbClr val="FF0000"/>
                </a:solidFill>
                <a:latin typeface="Calibri" charset="0"/>
              </a:rPr>
              <a:t>carbohydrates, </a:t>
            </a:r>
            <a:r>
              <a:rPr lang="en-US" sz="3200" dirty="0">
                <a:latin typeface="Calibri" charset="0"/>
              </a:rPr>
              <a:t>and </a:t>
            </a:r>
            <a:r>
              <a:rPr lang="en-US" sz="3200" dirty="0">
                <a:latin typeface="Calibri" charset="0"/>
              </a:rPr>
              <a:t>some </a:t>
            </a:r>
            <a:r>
              <a:rPr lang="en-US" sz="3200" b="1" u="sng" dirty="0">
                <a:solidFill>
                  <a:srgbClr val="FF0000"/>
                </a:solidFill>
                <a:latin typeface="Calibri" charset="0"/>
              </a:rPr>
              <a:t>protein </a:t>
            </a:r>
            <a:r>
              <a:rPr lang="en-US" sz="3200" b="1" u="sng" dirty="0">
                <a:solidFill>
                  <a:srgbClr val="FF0000"/>
                </a:solidFill>
                <a:latin typeface="Calibri" charset="0"/>
              </a:rPr>
              <a:t>channels</a:t>
            </a:r>
            <a:endParaRPr lang="en-US" sz="3200" b="1" u="sng" dirty="0">
              <a:solidFill>
                <a:srgbClr val="FF0000"/>
              </a:solidFill>
              <a:latin typeface="Calibri" charset="0"/>
            </a:endParaRPr>
          </a:p>
        </p:txBody>
      </p:sp>
      <p:pic>
        <p:nvPicPr>
          <p:cNvPr id="21507" name="Picture 4" descr="cell_membrane"/>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6416041" y="1670971"/>
            <a:ext cx="3329559" cy="2536413"/>
          </a:xfrm>
        </p:spPr>
      </p:pic>
      <p:pic>
        <p:nvPicPr>
          <p:cNvPr id="2150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1" y="4334256"/>
            <a:ext cx="4200525"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9919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fade">
                                      <p:cBhvr>
                                        <p:cTn id="17"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cell membrane do?</a:t>
            </a:r>
            <a:endParaRPr lang="en-US" dirty="0"/>
          </a:p>
        </p:txBody>
      </p:sp>
      <p:sp>
        <p:nvSpPr>
          <p:cNvPr id="3" name="Text Placeholder 2"/>
          <p:cNvSpPr>
            <a:spLocks noGrp="1"/>
          </p:cNvSpPr>
          <p:nvPr>
            <p:ph type="body" sz="half" idx="1"/>
          </p:nvPr>
        </p:nvSpPr>
        <p:spPr>
          <a:xfrm>
            <a:off x="1981200" y="1719073"/>
            <a:ext cx="8229600" cy="4525963"/>
          </a:xfrm>
        </p:spPr>
        <p:txBody>
          <a:bodyPr>
            <a:normAutofit/>
          </a:bodyPr>
          <a:lstStyle/>
          <a:p>
            <a:pPr marL="0" indent="0">
              <a:buNone/>
            </a:pPr>
            <a:r>
              <a:rPr lang="en-US" sz="3200" b="1" dirty="0"/>
              <a:t>The cell membrane has two main jobs:</a:t>
            </a:r>
          </a:p>
          <a:p>
            <a:pPr marL="403225" lvl="1" indent="0">
              <a:buNone/>
            </a:pPr>
            <a:r>
              <a:rPr lang="en-US" sz="3200" b="1" dirty="0"/>
              <a:t>1. It separates the inside of the cell (the intracellular space) from the outside of the cell (the extracellular space)</a:t>
            </a:r>
          </a:p>
          <a:p>
            <a:pPr marL="403225" lvl="1" indent="0">
              <a:buNone/>
            </a:pPr>
            <a:r>
              <a:rPr lang="en-US" sz="3200" b="1" dirty="0"/>
              <a:t>2. It acts as a gatekeeper by only allowing certain molecules in or out</a:t>
            </a:r>
            <a:endParaRPr lang="en-US" sz="3200" b="1" dirty="0"/>
          </a:p>
        </p:txBody>
      </p:sp>
    </p:spTree>
    <p:extLst>
      <p:ext uri="{BB962C8B-B14F-4D97-AF65-F5344CB8AC3E}">
        <p14:creationId xmlns:p14="http://schemas.microsoft.com/office/powerpoint/2010/main" val="196849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two major </a:t>
            </a:r>
            <a:r>
              <a:rPr lang="en-US" dirty="0"/>
              <a:t>c</a:t>
            </a:r>
            <a:r>
              <a:rPr lang="en-US" dirty="0" smtClean="0"/>
              <a:t>ell </a:t>
            </a:r>
            <a:r>
              <a:rPr lang="en-US" dirty="0"/>
              <a:t>t</a:t>
            </a:r>
            <a:r>
              <a:rPr lang="en-US" dirty="0" smtClean="0"/>
              <a:t>ypes:</a:t>
            </a:r>
            <a:endParaRPr lang="en-US" dirty="0"/>
          </a:p>
        </p:txBody>
      </p:sp>
      <p:sp>
        <p:nvSpPr>
          <p:cNvPr id="3" name="Content Placeholder 2"/>
          <p:cNvSpPr>
            <a:spLocks noGrp="1"/>
          </p:cNvSpPr>
          <p:nvPr>
            <p:ph idx="1"/>
          </p:nvPr>
        </p:nvSpPr>
        <p:spPr>
          <a:xfrm>
            <a:off x="2636520" y="4030132"/>
            <a:ext cx="3078479" cy="1609613"/>
          </a:xfrm>
        </p:spPr>
        <p:txBody>
          <a:bodyPr>
            <a:normAutofit/>
          </a:bodyPr>
          <a:lstStyle/>
          <a:p>
            <a:endParaRPr lang="en-US" dirty="0"/>
          </a:p>
        </p:txBody>
      </p:sp>
      <p:pic>
        <p:nvPicPr>
          <p:cNvPr id="3074" name="Picture 2" descr="http://hyperphysics.phy-astr.gsu.edu/hbase/biology/imgbio/cellprokaryote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75" y="3352799"/>
            <a:ext cx="1592305" cy="1904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4881" y="2535266"/>
            <a:ext cx="10485118" cy="3539430"/>
          </a:xfrm>
          <a:prstGeom prst="rect">
            <a:avLst/>
          </a:prstGeom>
          <a:noFill/>
        </p:spPr>
        <p:txBody>
          <a:bodyPr wrap="square" rtlCol="0">
            <a:spAutoFit/>
          </a:bodyPr>
          <a:lstStyle/>
          <a:p>
            <a:r>
              <a:rPr lang="en-US" sz="2800" b="1" dirty="0" smtClean="0"/>
              <a:t>EUKARYOTIC                   and                PROKARYOTIC </a:t>
            </a:r>
          </a:p>
          <a:p>
            <a:r>
              <a:rPr lang="en-US" sz="2800" dirty="0" smtClean="0"/>
              <a:t> </a:t>
            </a:r>
            <a:r>
              <a:rPr lang="en-US" sz="2800" dirty="0"/>
              <a:t>“true” “nut/kernel”            </a:t>
            </a:r>
            <a:r>
              <a:rPr lang="en-US" sz="2800" dirty="0" smtClean="0"/>
              <a:t>                     </a:t>
            </a:r>
            <a:r>
              <a:rPr lang="en-US" sz="2800" dirty="0"/>
              <a:t>“before” “nut/kernel”</a:t>
            </a:r>
          </a:p>
          <a:p>
            <a:endParaRPr lang="en-US" sz="2800" dirty="0"/>
          </a:p>
          <a:p>
            <a:endParaRPr lang="en-US" sz="2800" dirty="0"/>
          </a:p>
          <a:p>
            <a:endParaRPr lang="en-US" sz="2800" dirty="0"/>
          </a:p>
          <a:p>
            <a:r>
              <a:rPr lang="en-US" sz="2800" dirty="0"/>
              <a:t>Eukaryotic cells have membrane-bound organelles. Prokaryotic cells do not. Prokaryotic cells were here first. </a:t>
            </a:r>
          </a:p>
          <a:p>
            <a:endParaRPr lang="en-US" sz="2800" dirty="0"/>
          </a:p>
        </p:txBody>
      </p:sp>
      <p:pic>
        <p:nvPicPr>
          <p:cNvPr id="3076" name="Picture 4" descr="http://www.shmoop.com/images/biology/biobook_cells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7" y="3455022"/>
            <a:ext cx="1840866" cy="137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34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7" descr="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34201" y="2362200"/>
            <a:ext cx="2962275" cy="3270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title"/>
          </p:nvPr>
        </p:nvSpPr>
        <p:spPr/>
        <p:txBody>
          <a:bodyPr rtlCol="0">
            <a:normAutofit/>
          </a:bodyPr>
          <a:lstStyle/>
          <a:p>
            <a:pPr>
              <a:defRPr/>
            </a:pPr>
            <a:r>
              <a:rPr lang="en-US" sz="4000" dirty="0"/>
              <a:t>Components of the Cell Membrane</a:t>
            </a:r>
            <a:endParaRPr lang="en-US" sz="4000" dirty="0"/>
          </a:p>
        </p:txBody>
      </p:sp>
      <p:sp>
        <p:nvSpPr>
          <p:cNvPr id="16387" name="Rectangle 3"/>
          <p:cNvSpPr>
            <a:spLocks noGrp="1" noChangeArrowheads="1"/>
          </p:cNvSpPr>
          <p:nvPr>
            <p:ph type="body" sz="half" idx="1"/>
          </p:nvPr>
        </p:nvSpPr>
        <p:spPr>
          <a:xfrm>
            <a:off x="1676400" y="1117600"/>
            <a:ext cx="5257800" cy="5105400"/>
          </a:xfrm>
        </p:spPr>
        <p:txBody>
          <a:bodyPr rtlCol="0">
            <a:normAutofit/>
          </a:bodyPr>
          <a:lstStyle/>
          <a:p>
            <a:pPr>
              <a:spcAft>
                <a:spcPts val="0"/>
              </a:spcAft>
              <a:buFont typeface="Arial" pitchFamily="34" charset="0"/>
              <a:buChar char="•"/>
              <a:defRPr/>
            </a:pPr>
            <a:r>
              <a:rPr lang="en-US" sz="3200" dirty="0"/>
              <a:t>The cell membrane is made of special lipids called </a:t>
            </a:r>
            <a:r>
              <a:rPr lang="en-US" sz="3200" b="1" u="sng" dirty="0">
                <a:solidFill>
                  <a:srgbClr val="FF0000"/>
                </a:solidFill>
              </a:rPr>
              <a:t>phospholipids</a:t>
            </a:r>
          </a:p>
          <a:p>
            <a:pPr>
              <a:spcAft>
                <a:spcPts val="0"/>
              </a:spcAft>
              <a:buFont typeface="Arial" pitchFamily="34" charset="0"/>
              <a:buChar char="•"/>
              <a:defRPr/>
            </a:pPr>
            <a:r>
              <a:rPr lang="en-US" sz="3200" dirty="0"/>
              <a:t>Phospholipids </a:t>
            </a:r>
            <a:r>
              <a:rPr lang="en-US" sz="3200" dirty="0"/>
              <a:t>have two parts:</a:t>
            </a:r>
            <a:endParaRPr lang="en-US" sz="3200" dirty="0"/>
          </a:p>
          <a:p>
            <a:pPr lvl="1">
              <a:spcAft>
                <a:spcPts val="0"/>
              </a:spcAft>
              <a:buFont typeface="Arial" pitchFamily="34" charset="0"/>
              <a:buChar char="–"/>
              <a:defRPr/>
            </a:pPr>
            <a:r>
              <a:rPr lang="en-US" sz="3200" b="1" u="sng" dirty="0">
                <a:solidFill>
                  <a:srgbClr val="FF0000"/>
                </a:solidFill>
              </a:rPr>
              <a:t>Hydrophilic</a:t>
            </a:r>
            <a:r>
              <a:rPr lang="en-US" sz="3200" b="1" dirty="0"/>
              <a:t> (water-loving</a:t>
            </a:r>
            <a:r>
              <a:rPr lang="en-US" sz="3200" b="1" dirty="0"/>
              <a:t>), or polar heads </a:t>
            </a:r>
            <a:endParaRPr lang="en-US" sz="3200" b="1" dirty="0"/>
          </a:p>
          <a:p>
            <a:pPr lvl="1">
              <a:spcAft>
                <a:spcPts val="0"/>
              </a:spcAft>
              <a:buFont typeface="Arial" pitchFamily="34" charset="0"/>
              <a:buChar char="–"/>
              <a:defRPr/>
            </a:pPr>
            <a:r>
              <a:rPr lang="en-US" sz="3200" b="1" u="sng" dirty="0">
                <a:solidFill>
                  <a:srgbClr val="FF0000"/>
                </a:solidFill>
              </a:rPr>
              <a:t>Hydrophobic</a:t>
            </a:r>
            <a:r>
              <a:rPr lang="en-US" sz="3200" b="1" dirty="0"/>
              <a:t> (water-fearing</a:t>
            </a:r>
            <a:r>
              <a:rPr lang="en-US" sz="3200" b="1" dirty="0"/>
              <a:t>) or nonpolar tails</a:t>
            </a:r>
            <a:endParaRPr lang="en-US" sz="3200" b="1" dirty="0"/>
          </a:p>
          <a:p>
            <a:pPr>
              <a:spcAft>
                <a:spcPts val="0"/>
              </a:spcAft>
              <a:buFont typeface="Arial" pitchFamily="34" charset="0"/>
              <a:buChar char="•"/>
              <a:defRPr/>
            </a:pPr>
            <a:endParaRPr lang="en-US" sz="2000" dirty="0"/>
          </a:p>
          <a:p>
            <a:pPr lvl="1">
              <a:spcAft>
                <a:spcPts val="0"/>
              </a:spcAft>
              <a:buFont typeface="Arial" pitchFamily="34" charset="0"/>
              <a:buChar char="–"/>
              <a:defRPr/>
            </a:pPr>
            <a:endParaRPr lang="en-US" dirty="0">
              <a:ea typeface="+mn-ea"/>
            </a:endParaRPr>
          </a:p>
          <a:p>
            <a:pPr>
              <a:spcAft>
                <a:spcPts val="0"/>
              </a:spcAft>
              <a:buFont typeface="Arial" pitchFamily="34" charset="0"/>
              <a:buChar char="•"/>
              <a:defRPr/>
            </a:pPr>
            <a:endParaRPr lang="en-US" sz="2000" dirty="0"/>
          </a:p>
          <a:p>
            <a:pPr>
              <a:spcAft>
                <a:spcPts val="0"/>
              </a:spcAft>
              <a:buFont typeface="Arial" pitchFamily="34" charset="0"/>
              <a:buChar char="•"/>
              <a:defRPr/>
            </a:pPr>
            <a:endParaRPr lang="en-US" sz="2000" dirty="0"/>
          </a:p>
        </p:txBody>
      </p:sp>
    </p:spTree>
    <p:extLst>
      <p:ext uri="{BB962C8B-B14F-4D97-AF65-F5344CB8AC3E}">
        <p14:creationId xmlns:p14="http://schemas.microsoft.com/office/powerpoint/2010/main" val="1396998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fade">
                                      <p:cBhvr>
                                        <p:cTn id="20" dur="2000"/>
                                        <p:tgtEl>
                                          <p:spTgt spid="1638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Effect transition="in" filter="fade">
                                      <p:cBhvr>
                                        <p:cTn id="23"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out phospholipids</a:t>
            </a: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9071704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DNA 1/28/16</a:t>
            </a:r>
            <a:endParaRPr lang="en-US" b="1" dirty="0"/>
          </a:p>
        </p:txBody>
      </p:sp>
      <p:sp>
        <p:nvSpPr>
          <p:cNvPr id="5" name="Content Placeholder 4"/>
          <p:cNvSpPr>
            <a:spLocks noGrp="1"/>
          </p:cNvSpPr>
          <p:nvPr>
            <p:ph idx="1"/>
          </p:nvPr>
        </p:nvSpPr>
        <p:spPr>
          <a:xfrm>
            <a:off x="1981200" y="1828801"/>
            <a:ext cx="8229600" cy="1066801"/>
          </a:xfrm>
          <a:solidFill>
            <a:srgbClr val="9FDAFB"/>
          </a:solidFill>
        </p:spPr>
        <p:txBody>
          <a:bodyPr>
            <a:normAutofit fontScale="92500"/>
          </a:bodyPr>
          <a:lstStyle/>
          <a:p>
            <a:pPr marL="0" indent="0">
              <a:buNone/>
            </a:pPr>
            <a:r>
              <a:rPr lang="en-US" sz="3200" dirty="0">
                <a:solidFill>
                  <a:schemeClr val="bg1"/>
                </a:solidFill>
              </a:rPr>
              <a:t>Draw a phospholipid. Label the two parts of phospholipids that make up the phospholipid bilayer.</a:t>
            </a:r>
            <a:endParaRPr lang="en-US" sz="3200" dirty="0">
              <a:solidFill>
                <a:schemeClr val="bg1"/>
              </a:solidFill>
            </a:endParaRPr>
          </a:p>
        </p:txBody>
      </p:sp>
      <p:sp>
        <p:nvSpPr>
          <p:cNvPr id="6" name="Content Placeholder 4"/>
          <p:cNvSpPr txBox="1">
            <a:spLocks/>
          </p:cNvSpPr>
          <p:nvPr/>
        </p:nvSpPr>
        <p:spPr>
          <a:xfrm>
            <a:off x="2006600" y="3657601"/>
            <a:ext cx="8229600" cy="1066801"/>
          </a:xfrm>
          <a:prstGeom prst="rect">
            <a:avLst/>
          </a:prstGeom>
          <a:solidFill>
            <a:srgbClr val="9FDAFB"/>
          </a:solidFill>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3200" dirty="0">
                <a:solidFill>
                  <a:schemeClr val="bg1"/>
                </a:solidFill>
              </a:rPr>
              <a:t>Which part of the phospholipid is hydrophobic? Which part is hydrophilic?</a:t>
            </a:r>
            <a:endParaRPr lang="en-US" sz="3200" dirty="0">
              <a:solidFill>
                <a:schemeClr val="bg1"/>
              </a:solidFill>
            </a:endParaRPr>
          </a:p>
        </p:txBody>
      </p:sp>
    </p:spTree>
    <p:extLst>
      <p:ext uri="{BB962C8B-B14F-4D97-AF65-F5344CB8AC3E}">
        <p14:creationId xmlns:p14="http://schemas.microsoft.com/office/powerpoint/2010/main" val="36954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sz="2800" dirty="0"/>
              <a:t>Tomorrow = last day of plant data collection</a:t>
            </a:r>
          </a:p>
          <a:p>
            <a:r>
              <a:rPr lang="en-US" sz="2800" dirty="0"/>
              <a:t>Case study paragraphs due tonight at 11:59 PM. </a:t>
            </a:r>
          </a:p>
          <a:p>
            <a:r>
              <a:rPr lang="en-US" sz="2800" dirty="0"/>
              <a:t>Plant data section due Tues at beginning of class. (hard copy in class for peer review. No </a:t>
            </a:r>
            <a:r>
              <a:rPr lang="en-US" sz="2800" dirty="0" err="1"/>
              <a:t>turnitin</a:t>
            </a:r>
            <a:r>
              <a:rPr lang="en-US" sz="2800" dirty="0"/>
              <a:t> submission) </a:t>
            </a:r>
            <a:endParaRPr lang="en-US" sz="2800" dirty="0"/>
          </a:p>
        </p:txBody>
      </p:sp>
    </p:spTree>
    <p:extLst>
      <p:ext uri="{BB962C8B-B14F-4D97-AF65-F5344CB8AC3E}">
        <p14:creationId xmlns:p14="http://schemas.microsoft.com/office/powerpoint/2010/main" val="13409943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3" y="107577"/>
            <a:ext cx="7581901" cy="853350"/>
          </a:xfrm>
        </p:spPr>
        <p:txBody>
          <a:bodyPr/>
          <a:lstStyle/>
          <a:p>
            <a:r>
              <a:rPr lang="en-US" dirty="0" smtClean="0"/>
              <a:t>Today!</a:t>
            </a:r>
            <a:endParaRPr lang="en-US" dirty="0"/>
          </a:p>
        </p:txBody>
      </p:sp>
      <p:sp>
        <p:nvSpPr>
          <p:cNvPr id="3" name="Content Placeholder 2"/>
          <p:cNvSpPr>
            <a:spLocks noGrp="1"/>
          </p:cNvSpPr>
          <p:nvPr>
            <p:ph idx="1"/>
          </p:nvPr>
        </p:nvSpPr>
        <p:spPr>
          <a:xfrm>
            <a:off x="2303462" y="960927"/>
            <a:ext cx="7581901" cy="3953436"/>
          </a:xfrm>
        </p:spPr>
        <p:txBody>
          <a:bodyPr>
            <a:noAutofit/>
          </a:bodyPr>
          <a:lstStyle/>
          <a:p>
            <a:r>
              <a:rPr lang="en-US" dirty="0" smtClean="0"/>
              <a:t>There is a hiring symposium that I am sneaking away to watch. Here is what to do:</a:t>
            </a:r>
          </a:p>
          <a:p>
            <a:r>
              <a:rPr lang="en-US" sz="2800" dirty="0"/>
              <a:t>1. Collect and record plant data. </a:t>
            </a:r>
          </a:p>
          <a:p>
            <a:r>
              <a:rPr lang="en-US" sz="2800" dirty="0"/>
              <a:t>2. Work on case study paragraphs (peer revise all paragraphs in your group to make sure that the reasoning makes sense for all 4!! Use the rubric!)</a:t>
            </a:r>
          </a:p>
          <a:p>
            <a:r>
              <a:rPr lang="en-US" sz="2800" dirty="0"/>
              <a:t>3. Make revisions to intro and methods section of plant lab. (If I have not written your feedback yet, look at someone’s feedback within your group. There were a lot of common errors)</a:t>
            </a:r>
            <a:endParaRPr lang="en-US" sz="2800" dirty="0"/>
          </a:p>
        </p:txBody>
      </p:sp>
    </p:spTree>
    <p:extLst>
      <p:ext uri="{BB962C8B-B14F-4D97-AF65-F5344CB8AC3E}">
        <p14:creationId xmlns:p14="http://schemas.microsoft.com/office/powerpoint/2010/main" val="481020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82000" cy="1143000"/>
          </a:xfrm>
        </p:spPr>
        <p:txBody>
          <a:bodyPr>
            <a:normAutofit/>
          </a:bodyPr>
          <a:lstStyle/>
          <a:p>
            <a:r>
              <a:rPr lang="en-US" sz="4000" dirty="0"/>
              <a:t>Other parts of the cell membrane</a:t>
            </a:r>
            <a:endParaRPr lang="en-US" dirty="0"/>
          </a:p>
        </p:txBody>
      </p:sp>
      <p:pic>
        <p:nvPicPr>
          <p:cNvPr id="5" name="Content Placeholder 3" descr="Image266.bmp"/>
          <p:cNvPicPr>
            <a:picLocks noGrp="1" noChangeAspect="1"/>
          </p:cNvPicPr>
          <p:nvPr>
            <p:ph sz="half" idx="2"/>
          </p:nvPr>
        </p:nvPicPr>
        <p:blipFill>
          <a:blip r:embed="rId3" cstate="print"/>
          <a:srcRect/>
          <a:stretch>
            <a:fillRect/>
          </a:stretch>
        </p:blipFill>
        <p:spPr>
          <a:xfrm>
            <a:off x="5562600" y="1279314"/>
            <a:ext cx="5105400" cy="5578687"/>
          </a:xfrm>
        </p:spPr>
      </p:pic>
      <p:sp>
        <p:nvSpPr>
          <p:cNvPr id="4" name="Content Placeholder 3"/>
          <p:cNvSpPr>
            <a:spLocks noGrp="1"/>
          </p:cNvSpPr>
          <p:nvPr>
            <p:ph sz="half" idx="1"/>
          </p:nvPr>
        </p:nvSpPr>
        <p:spPr>
          <a:xfrm>
            <a:off x="1621282" y="1417638"/>
            <a:ext cx="4038600" cy="5668962"/>
          </a:xfrm>
        </p:spPr>
        <p:txBody>
          <a:bodyPr>
            <a:normAutofit/>
          </a:bodyPr>
          <a:lstStyle/>
          <a:p>
            <a:r>
              <a:rPr lang="en-US" dirty="0" smtClean="0"/>
              <a:t>Several types of proteins are embedded in the cell membrane.</a:t>
            </a:r>
          </a:p>
          <a:p>
            <a:r>
              <a:rPr lang="en-US" dirty="0" smtClean="0"/>
              <a:t>Two major ones are:</a:t>
            </a:r>
          </a:p>
          <a:p>
            <a:pPr lvl="1"/>
            <a:r>
              <a:rPr lang="en-US" sz="2400" b="1" u="sng" dirty="0">
                <a:solidFill>
                  <a:srgbClr val="FF0000"/>
                </a:solidFill>
              </a:rPr>
              <a:t>Protein channels</a:t>
            </a:r>
            <a:r>
              <a:rPr lang="en-US" dirty="0" smtClean="0"/>
              <a:t>: proteins that allow a passage way into and out of the cell</a:t>
            </a:r>
          </a:p>
          <a:p>
            <a:pPr lvl="1"/>
            <a:r>
              <a:rPr lang="en-US" sz="2400" b="1" u="sng" dirty="0">
                <a:solidFill>
                  <a:srgbClr val="FF0000"/>
                </a:solidFill>
              </a:rPr>
              <a:t>Protein receptors</a:t>
            </a:r>
            <a:r>
              <a:rPr lang="en-US" b="1" dirty="0" smtClean="0"/>
              <a:t>: </a:t>
            </a:r>
            <a:r>
              <a:rPr lang="en-US" dirty="0" smtClean="0"/>
              <a:t>Binds to a signaling molecule outside of the cell that causes a reaction inside of the cell</a:t>
            </a:r>
            <a:endParaRPr lang="en-US" dirty="0"/>
          </a:p>
        </p:txBody>
      </p:sp>
      <p:sp>
        <p:nvSpPr>
          <p:cNvPr id="6" name="TextBox 5"/>
          <p:cNvSpPr txBox="1"/>
          <p:nvPr/>
        </p:nvSpPr>
        <p:spPr>
          <a:xfrm>
            <a:off x="1595882" y="105415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656810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382000" cy="1143000"/>
          </a:xfrm>
        </p:spPr>
        <p:txBody>
          <a:bodyPr>
            <a:normAutofit/>
          </a:bodyPr>
          <a:lstStyle/>
          <a:p>
            <a:r>
              <a:rPr lang="en-US" sz="4000" dirty="0"/>
              <a:t>Other parts of the cell membrane</a:t>
            </a:r>
            <a:endParaRPr lang="en-US" dirty="0"/>
          </a:p>
        </p:txBody>
      </p:sp>
      <p:pic>
        <p:nvPicPr>
          <p:cNvPr id="5" name="Content Placeholder 3" descr="Image266.bmp"/>
          <p:cNvPicPr>
            <a:picLocks noGrp="1" noChangeAspect="1"/>
          </p:cNvPicPr>
          <p:nvPr>
            <p:ph sz="half" idx="2"/>
          </p:nvPr>
        </p:nvPicPr>
        <p:blipFill>
          <a:blip r:embed="rId3" cstate="print"/>
          <a:srcRect/>
          <a:stretch>
            <a:fillRect/>
          </a:stretch>
        </p:blipFill>
        <p:spPr>
          <a:xfrm>
            <a:off x="5562600" y="1279314"/>
            <a:ext cx="5105400" cy="5578687"/>
          </a:xfrm>
        </p:spPr>
      </p:pic>
      <p:sp>
        <p:nvSpPr>
          <p:cNvPr id="4" name="Content Placeholder 3"/>
          <p:cNvSpPr>
            <a:spLocks noGrp="1"/>
          </p:cNvSpPr>
          <p:nvPr>
            <p:ph sz="half" idx="1"/>
          </p:nvPr>
        </p:nvSpPr>
        <p:spPr>
          <a:xfrm>
            <a:off x="1621282" y="1417638"/>
            <a:ext cx="4038600" cy="5668962"/>
          </a:xfrm>
        </p:spPr>
        <p:txBody>
          <a:bodyPr>
            <a:normAutofit/>
          </a:bodyPr>
          <a:lstStyle/>
          <a:p>
            <a:r>
              <a:rPr lang="en-US" dirty="0" smtClean="0"/>
              <a:t>The cell membrane also has </a:t>
            </a:r>
            <a:r>
              <a:rPr lang="en-US" b="1" u="sng" dirty="0">
                <a:solidFill>
                  <a:srgbClr val="FF0000"/>
                </a:solidFill>
              </a:rPr>
              <a:t>carbohydrates</a:t>
            </a:r>
            <a:r>
              <a:rPr lang="en-US" dirty="0" smtClean="0"/>
              <a:t> on the outer surface that play a role in cell recognition and </a:t>
            </a:r>
            <a:r>
              <a:rPr lang="en-US" b="1" dirty="0" smtClean="0"/>
              <a:t>cholesterol </a:t>
            </a:r>
            <a:r>
              <a:rPr lang="en-US" dirty="0" smtClean="0"/>
              <a:t>around the lipid tails to regulate membrane fluidity</a:t>
            </a:r>
            <a:endParaRPr lang="en-US" dirty="0"/>
          </a:p>
        </p:txBody>
      </p:sp>
      <p:sp>
        <p:nvSpPr>
          <p:cNvPr id="6" name="TextBox 5"/>
          <p:cNvSpPr txBox="1"/>
          <p:nvPr/>
        </p:nvSpPr>
        <p:spPr>
          <a:xfrm>
            <a:off x="1595882" y="105415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381341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Modeling the Cell Membrane</a:t>
            </a:r>
            <a:endParaRPr lang="en-US" dirty="0"/>
          </a:p>
        </p:txBody>
      </p:sp>
      <p:sp>
        <p:nvSpPr>
          <p:cNvPr id="3" name="Content Placeholder 2"/>
          <p:cNvSpPr>
            <a:spLocks noGrp="1"/>
          </p:cNvSpPr>
          <p:nvPr>
            <p:ph idx="1"/>
          </p:nvPr>
        </p:nvSpPr>
        <p:spPr>
          <a:xfrm>
            <a:off x="1981200" y="1632726"/>
            <a:ext cx="8229600" cy="4876800"/>
          </a:xfrm>
        </p:spPr>
        <p:txBody>
          <a:bodyPr/>
          <a:lstStyle/>
          <a:p>
            <a:r>
              <a:rPr lang="en-US" dirty="0" smtClean="0"/>
              <a:t>Work together with your shoulder partner to make a model of the cell membrane</a:t>
            </a:r>
          </a:p>
          <a:p>
            <a:r>
              <a:rPr lang="en-US" dirty="0" smtClean="0"/>
              <a:t>Make sure you </a:t>
            </a:r>
            <a:r>
              <a:rPr lang="en-US" b="1" u="sng" dirty="0" smtClean="0"/>
              <a:t>READ</a:t>
            </a:r>
            <a:r>
              <a:rPr lang="en-US" dirty="0" smtClean="0"/>
              <a:t> each step carefully and WORK together!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750" y="3113494"/>
            <a:ext cx="419137" cy="2948931"/>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50526"/>
          <a:stretch/>
        </p:blipFill>
        <p:spPr>
          <a:xfrm rot="17901569">
            <a:off x="5047173" y="2904712"/>
            <a:ext cx="1283088" cy="184697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7347666">
            <a:off x="2823382" y="3341684"/>
            <a:ext cx="2481611" cy="133014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59988" y="4947966"/>
            <a:ext cx="1400949" cy="1229654"/>
          </a:xfrm>
          <a:prstGeom prst="rect">
            <a:avLst/>
          </a:prstGeom>
        </p:spPr>
      </p:pic>
      <p:sp>
        <p:nvSpPr>
          <p:cNvPr id="9" name="TextBox 8"/>
          <p:cNvSpPr txBox="1"/>
          <p:nvPr/>
        </p:nvSpPr>
        <p:spPr>
          <a:xfrm>
            <a:off x="1493077" y="6217674"/>
            <a:ext cx="2438400" cy="369332"/>
          </a:xfrm>
          <a:prstGeom prst="rect">
            <a:avLst/>
          </a:prstGeom>
          <a:noFill/>
        </p:spPr>
        <p:txBody>
          <a:bodyPr wrap="square" rtlCol="0">
            <a:spAutoFit/>
          </a:bodyPr>
          <a:lstStyle/>
          <a:p>
            <a:r>
              <a:rPr lang="en-US" dirty="0"/>
              <a:t>Cotton ball = nucleus</a:t>
            </a:r>
            <a:endParaRPr lang="en-US" dirty="0"/>
          </a:p>
        </p:txBody>
      </p:sp>
      <p:sp>
        <p:nvSpPr>
          <p:cNvPr id="10" name="TextBox 9"/>
          <p:cNvSpPr txBox="1"/>
          <p:nvPr/>
        </p:nvSpPr>
        <p:spPr>
          <a:xfrm>
            <a:off x="3091660" y="5264945"/>
            <a:ext cx="2895600" cy="369332"/>
          </a:xfrm>
          <a:prstGeom prst="rect">
            <a:avLst/>
          </a:prstGeom>
          <a:noFill/>
        </p:spPr>
        <p:txBody>
          <a:bodyPr wrap="square" rtlCol="0">
            <a:spAutoFit/>
          </a:bodyPr>
          <a:lstStyle/>
          <a:p>
            <a:r>
              <a:rPr lang="en-US" dirty="0"/>
              <a:t>Straw = Protein channel</a:t>
            </a:r>
            <a:endParaRPr lang="en-US" dirty="0"/>
          </a:p>
        </p:txBody>
      </p:sp>
      <p:sp>
        <p:nvSpPr>
          <p:cNvPr id="11" name="TextBox 10"/>
          <p:cNvSpPr txBox="1"/>
          <p:nvPr/>
        </p:nvSpPr>
        <p:spPr>
          <a:xfrm>
            <a:off x="4481373" y="4494176"/>
            <a:ext cx="2895600" cy="369332"/>
          </a:xfrm>
          <a:prstGeom prst="rect">
            <a:avLst/>
          </a:prstGeom>
          <a:noFill/>
        </p:spPr>
        <p:txBody>
          <a:bodyPr wrap="square" rtlCol="0">
            <a:spAutoFit/>
          </a:bodyPr>
          <a:lstStyle/>
          <a:p>
            <a:r>
              <a:rPr lang="en-US" dirty="0"/>
              <a:t>Q-tip = Phospholipid</a:t>
            </a:r>
            <a:endParaRPr lang="en-US" dirty="0"/>
          </a:p>
        </p:txBody>
      </p:sp>
      <p:sp>
        <p:nvSpPr>
          <p:cNvPr id="12" name="TextBox 11"/>
          <p:cNvSpPr txBox="1"/>
          <p:nvPr/>
        </p:nvSpPr>
        <p:spPr>
          <a:xfrm>
            <a:off x="5608911" y="6102405"/>
            <a:ext cx="2895600" cy="369332"/>
          </a:xfrm>
          <a:prstGeom prst="rect">
            <a:avLst/>
          </a:prstGeom>
          <a:noFill/>
        </p:spPr>
        <p:txBody>
          <a:bodyPr wrap="square" rtlCol="0">
            <a:spAutoFit/>
          </a:bodyPr>
          <a:lstStyle/>
          <a:p>
            <a:r>
              <a:rPr lang="en-US" dirty="0"/>
              <a:t>Candle = protein receptor</a:t>
            </a:r>
            <a:endParaRPr lang="en-US" dirty="0"/>
          </a:p>
        </p:txBody>
      </p:sp>
      <p:sp>
        <p:nvSpPr>
          <p:cNvPr id="13" name="Freeform 12"/>
          <p:cNvSpPr/>
          <p:nvPr/>
        </p:nvSpPr>
        <p:spPr>
          <a:xfrm>
            <a:off x="7949875" y="3198301"/>
            <a:ext cx="279400" cy="2275086"/>
          </a:xfrm>
          <a:custGeom>
            <a:avLst/>
            <a:gdLst>
              <a:gd name="connsiteX0" fmla="*/ 152400 w 279400"/>
              <a:gd name="connsiteY0" fmla="*/ 82890 h 2275086"/>
              <a:gd name="connsiteX1" fmla="*/ 177800 w 279400"/>
              <a:gd name="connsiteY1" fmla="*/ 641690 h 2275086"/>
              <a:gd name="connsiteX2" fmla="*/ 152400 w 279400"/>
              <a:gd name="connsiteY2" fmla="*/ 717890 h 2275086"/>
              <a:gd name="connsiteX3" fmla="*/ 50800 w 279400"/>
              <a:gd name="connsiteY3" fmla="*/ 819490 h 2275086"/>
              <a:gd name="connsiteX4" fmla="*/ 0 w 279400"/>
              <a:gd name="connsiteY4" fmla="*/ 895690 h 2275086"/>
              <a:gd name="connsiteX5" fmla="*/ 76200 w 279400"/>
              <a:gd name="connsiteY5" fmla="*/ 1048090 h 2275086"/>
              <a:gd name="connsiteX6" fmla="*/ 127000 w 279400"/>
              <a:gd name="connsiteY6" fmla="*/ 1251290 h 2275086"/>
              <a:gd name="connsiteX7" fmla="*/ 177800 w 279400"/>
              <a:gd name="connsiteY7" fmla="*/ 1352890 h 2275086"/>
              <a:gd name="connsiteX8" fmla="*/ 203200 w 279400"/>
              <a:gd name="connsiteY8" fmla="*/ 1479890 h 2275086"/>
              <a:gd name="connsiteX9" fmla="*/ 254000 w 279400"/>
              <a:gd name="connsiteY9" fmla="*/ 1556090 h 2275086"/>
              <a:gd name="connsiteX10" fmla="*/ 203200 w 279400"/>
              <a:gd name="connsiteY10" fmla="*/ 1708490 h 2275086"/>
              <a:gd name="connsiteX11" fmla="*/ 152400 w 279400"/>
              <a:gd name="connsiteY11" fmla="*/ 1810090 h 2275086"/>
              <a:gd name="connsiteX12" fmla="*/ 101600 w 279400"/>
              <a:gd name="connsiteY12" fmla="*/ 1962490 h 2275086"/>
              <a:gd name="connsiteX13" fmla="*/ 203200 w 279400"/>
              <a:gd name="connsiteY13" fmla="*/ 1962490 h 2275086"/>
              <a:gd name="connsiteX14" fmla="*/ 177800 w 279400"/>
              <a:gd name="connsiteY14" fmla="*/ 1759290 h 2275086"/>
              <a:gd name="connsiteX15" fmla="*/ 127000 w 279400"/>
              <a:gd name="connsiteY15" fmla="*/ 1606890 h 2275086"/>
              <a:gd name="connsiteX16" fmla="*/ 203200 w 279400"/>
              <a:gd name="connsiteY16" fmla="*/ 1454490 h 2275086"/>
              <a:gd name="connsiteX17" fmla="*/ 279400 w 279400"/>
              <a:gd name="connsiteY17" fmla="*/ 1302090 h 2275086"/>
              <a:gd name="connsiteX18" fmla="*/ 254000 w 279400"/>
              <a:gd name="connsiteY18" fmla="*/ 1124290 h 2275086"/>
              <a:gd name="connsiteX19" fmla="*/ 177800 w 279400"/>
              <a:gd name="connsiteY19" fmla="*/ 1022690 h 2275086"/>
              <a:gd name="connsiteX20" fmla="*/ 127000 w 279400"/>
              <a:gd name="connsiteY20" fmla="*/ 946490 h 2275086"/>
              <a:gd name="connsiteX21" fmla="*/ 177800 w 279400"/>
              <a:gd name="connsiteY21" fmla="*/ 768690 h 2275086"/>
              <a:gd name="connsiteX22" fmla="*/ 203200 w 279400"/>
              <a:gd name="connsiteY22" fmla="*/ 641690 h 2275086"/>
              <a:gd name="connsiteX23" fmla="*/ 254000 w 279400"/>
              <a:gd name="connsiteY23" fmla="*/ 540090 h 2275086"/>
              <a:gd name="connsiteX24" fmla="*/ 228600 w 279400"/>
              <a:gd name="connsiteY24" fmla="*/ 413090 h 2275086"/>
              <a:gd name="connsiteX25" fmla="*/ 177800 w 279400"/>
              <a:gd name="connsiteY25" fmla="*/ 336890 h 2275086"/>
              <a:gd name="connsiteX26" fmla="*/ 152400 w 279400"/>
              <a:gd name="connsiteY26" fmla="*/ 260690 h 2275086"/>
              <a:gd name="connsiteX27" fmla="*/ 177800 w 279400"/>
              <a:gd name="connsiteY27" fmla="*/ 82890 h 2275086"/>
              <a:gd name="connsiteX28" fmla="*/ 228600 w 279400"/>
              <a:gd name="connsiteY28" fmla="*/ 6690 h 2275086"/>
              <a:gd name="connsiteX29" fmla="*/ 127000 w 279400"/>
              <a:gd name="connsiteY29" fmla="*/ 260690 h 2275086"/>
              <a:gd name="connsiteX30" fmla="*/ 101600 w 279400"/>
              <a:gd name="connsiteY30" fmla="*/ 336890 h 2275086"/>
              <a:gd name="connsiteX31" fmla="*/ 50800 w 279400"/>
              <a:gd name="connsiteY31" fmla="*/ 413090 h 2275086"/>
              <a:gd name="connsiteX32" fmla="*/ 101600 w 279400"/>
              <a:gd name="connsiteY32" fmla="*/ 844890 h 2275086"/>
              <a:gd name="connsiteX33" fmla="*/ 177800 w 279400"/>
              <a:gd name="connsiteY33" fmla="*/ 971890 h 2275086"/>
              <a:gd name="connsiteX34" fmla="*/ 254000 w 279400"/>
              <a:gd name="connsiteY34" fmla="*/ 1048090 h 2275086"/>
              <a:gd name="connsiteX35" fmla="*/ 254000 w 279400"/>
              <a:gd name="connsiteY35" fmla="*/ 1581490 h 2275086"/>
              <a:gd name="connsiteX36" fmla="*/ 203200 w 279400"/>
              <a:gd name="connsiteY36" fmla="*/ 1784690 h 2275086"/>
              <a:gd name="connsiteX37" fmla="*/ 203200 w 279400"/>
              <a:gd name="connsiteY37" fmla="*/ 2267290 h 2275086"/>
              <a:gd name="connsiteX38" fmla="*/ 127000 w 279400"/>
              <a:gd name="connsiteY38" fmla="*/ 2241890 h 2275086"/>
              <a:gd name="connsiteX39" fmla="*/ 127000 w 279400"/>
              <a:gd name="connsiteY39" fmla="*/ 1683090 h 2275086"/>
              <a:gd name="connsiteX40" fmla="*/ 177800 w 279400"/>
              <a:gd name="connsiteY40" fmla="*/ 1606890 h 2275086"/>
              <a:gd name="connsiteX41" fmla="*/ 228600 w 279400"/>
              <a:gd name="connsiteY41" fmla="*/ 1327490 h 2275086"/>
              <a:gd name="connsiteX42" fmla="*/ 203200 w 279400"/>
              <a:gd name="connsiteY42" fmla="*/ 971890 h 2275086"/>
              <a:gd name="connsiteX43" fmla="*/ 177800 w 279400"/>
              <a:gd name="connsiteY43" fmla="*/ 895690 h 2275086"/>
              <a:gd name="connsiteX44" fmla="*/ 127000 w 279400"/>
              <a:gd name="connsiteY44" fmla="*/ 819490 h 2275086"/>
              <a:gd name="connsiteX45" fmla="*/ 101600 w 279400"/>
              <a:gd name="connsiteY45" fmla="*/ 667090 h 2275086"/>
              <a:gd name="connsiteX46" fmla="*/ 76200 w 279400"/>
              <a:gd name="connsiteY46" fmla="*/ 540090 h 2275086"/>
              <a:gd name="connsiteX47" fmla="*/ 101600 w 279400"/>
              <a:gd name="connsiteY47" fmla="*/ 413090 h 2275086"/>
              <a:gd name="connsiteX48" fmla="*/ 152400 w 279400"/>
              <a:gd name="connsiteY48" fmla="*/ 235290 h 2275086"/>
              <a:gd name="connsiteX49" fmla="*/ 177800 w 279400"/>
              <a:gd name="connsiteY49" fmla="*/ 235290 h 22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9400" h="2275086">
                <a:moveTo>
                  <a:pt x="152400" y="82890"/>
                </a:moveTo>
                <a:cubicBezTo>
                  <a:pt x="231310" y="359074"/>
                  <a:pt x="221460" y="248748"/>
                  <a:pt x="177800" y="641690"/>
                </a:cubicBezTo>
                <a:cubicBezTo>
                  <a:pt x="174843" y="668300"/>
                  <a:pt x="167962" y="696103"/>
                  <a:pt x="152400" y="717890"/>
                </a:cubicBezTo>
                <a:cubicBezTo>
                  <a:pt x="124562" y="756864"/>
                  <a:pt x="81969" y="783126"/>
                  <a:pt x="50800" y="819490"/>
                </a:cubicBezTo>
                <a:cubicBezTo>
                  <a:pt x="30933" y="842668"/>
                  <a:pt x="16933" y="870290"/>
                  <a:pt x="0" y="895690"/>
                </a:cubicBezTo>
                <a:cubicBezTo>
                  <a:pt x="63844" y="1087221"/>
                  <a:pt x="-22277" y="851135"/>
                  <a:pt x="76200" y="1048090"/>
                </a:cubicBezTo>
                <a:cubicBezTo>
                  <a:pt x="114218" y="1124125"/>
                  <a:pt x="98017" y="1164342"/>
                  <a:pt x="127000" y="1251290"/>
                </a:cubicBezTo>
                <a:cubicBezTo>
                  <a:pt x="138974" y="1287211"/>
                  <a:pt x="160867" y="1319023"/>
                  <a:pt x="177800" y="1352890"/>
                </a:cubicBezTo>
                <a:cubicBezTo>
                  <a:pt x="186267" y="1395223"/>
                  <a:pt x="188041" y="1439467"/>
                  <a:pt x="203200" y="1479890"/>
                </a:cubicBezTo>
                <a:cubicBezTo>
                  <a:pt x="213919" y="1508473"/>
                  <a:pt x="254000" y="1525563"/>
                  <a:pt x="254000" y="1556090"/>
                </a:cubicBezTo>
                <a:cubicBezTo>
                  <a:pt x="254000" y="1609638"/>
                  <a:pt x="227147" y="1660595"/>
                  <a:pt x="203200" y="1708490"/>
                </a:cubicBezTo>
                <a:cubicBezTo>
                  <a:pt x="186267" y="1742357"/>
                  <a:pt x="166462" y="1774934"/>
                  <a:pt x="152400" y="1810090"/>
                </a:cubicBezTo>
                <a:cubicBezTo>
                  <a:pt x="132513" y="1859808"/>
                  <a:pt x="101600" y="1962490"/>
                  <a:pt x="101600" y="1962490"/>
                </a:cubicBezTo>
                <a:cubicBezTo>
                  <a:pt x="117856" y="1986874"/>
                  <a:pt x="186944" y="2141306"/>
                  <a:pt x="203200" y="1962490"/>
                </a:cubicBezTo>
                <a:cubicBezTo>
                  <a:pt x="209380" y="1894510"/>
                  <a:pt x="192103" y="1826035"/>
                  <a:pt x="177800" y="1759290"/>
                </a:cubicBezTo>
                <a:cubicBezTo>
                  <a:pt x="166580" y="1706931"/>
                  <a:pt x="127000" y="1606890"/>
                  <a:pt x="127000" y="1606890"/>
                </a:cubicBezTo>
                <a:cubicBezTo>
                  <a:pt x="190844" y="1415359"/>
                  <a:pt x="104723" y="1651445"/>
                  <a:pt x="203200" y="1454490"/>
                </a:cubicBezTo>
                <a:cubicBezTo>
                  <a:pt x="308360" y="1244169"/>
                  <a:pt x="133814" y="1520469"/>
                  <a:pt x="279400" y="1302090"/>
                </a:cubicBezTo>
                <a:cubicBezTo>
                  <a:pt x="270933" y="1242823"/>
                  <a:pt x="274460" y="1180554"/>
                  <a:pt x="254000" y="1124290"/>
                </a:cubicBezTo>
                <a:cubicBezTo>
                  <a:pt x="239533" y="1084505"/>
                  <a:pt x="202406" y="1057138"/>
                  <a:pt x="177800" y="1022690"/>
                </a:cubicBezTo>
                <a:cubicBezTo>
                  <a:pt x="160057" y="997849"/>
                  <a:pt x="143933" y="971890"/>
                  <a:pt x="127000" y="946490"/>
                </a:cubicBezTo>
                <a:cubicBezTo>
                  <a:pt x="155285" y="861634"/>
                  <a:pt x="156538" y="864371"/>
                  <a:pt x="177800" y="768690"/>
                </a:cubicBezTo>
                <a:cubicBezTo>
                  <a:pt x="187165" y="726546"/>
                  <a:pt x="189548" y="682646"/>
                  <a:pt x="203200" y="641690"/>
                </a:cubicBezTo>
                <a:cubicBezTo>
                  <a:pt x="215174" y="605769"/>
                  <a:pt x="237067" y="573957"/>
                  <a:pt x="254000" y="540090"/>
                </a:cubicBezTo>
                <a:cubicBezTo>
                  <a:pt x="245533" y="497757"/>
                  <a:pt x="243759" y="453513"/>
                  <a:pt x="228600" y="413090"/>
                </a:cubicBezTo>
                <a:cubicBezTo>
                  <a:pt x="217881" y="384507"/>
                  <a:pt x="191452" y="364194"/>
                  <a:pt x="177800" y="336890"/>
                </a:cubicBezTo>
                <a:cubicBezTo>
                  <a:pt x="165826" y="312943"/>
                  <a:pt x="160867" y="286090"/>
                  <a:pt x="152400" y="260690"/>
                </a:cubicBezTo>
                <a:cubicBezTo>
                  <a:pt x="160867" y="201423"/>
                  <a:pt x="160597" y="140234"/>
                  <a:pt x="177800" y="82890"/>
                </a:cubicBezTo>
                <a:cubicBezTo>
                  <a:pt x="186572" y="53650"/>
                  <a:pt x="221196" y="-22926"/>
                  <a:pt x="228600" y="6690"/>
                </a:cubicBezTo>
                <a:cubicBezTo>
                  <a:pt x="265176" y="152994"/>
                  <a:pt x="205300" y="182390"/>
                  <a:pt x="127000" y="260690"/>
                </a:cubicBezTo>
                <a:cubicBezTo>
                  <a:pt x="118533" y="286090"/>
                  <a:pt x="113574" y="312943"/>
                  <a:pt x="101600" y="336890"/>
                </a:cubicBezTo>
                <a:cubicBezTo>
                  <a:pt x="87948" y="364194"/>
                  <a:pt x="52593" y="382616"/>
                  <a:pt x="50800" y="413090"/>
                </a:cubicBezTo>
                <a:cubicBezTo>
                  <a:pt x="48265" y="456181"/>
                  <a:pt x="45345" y="732379"/>
                  <a:pt x="101600" y="844890"/>
                </a:cubicBezTo>
                <a:cubicBezTo>
                  <a:pt x="123678" y="889047"/>
                  <a:pt x="148179" y="932395"/>
                  <a:pt x="177800" y="971890"/>
                </a:cubicBezTo>
                <a:cubicBezTo>
                  <a:pt x="199353" y="1000627"/>
                  <a:pt x="228600" y="1022690"/>
                  <a:pt x="254000" y="1048090"/>
                </a:cubicBezTo>
                <a:cubicBezTo>
                  <a:pt x="175617" y="1283240"/>
                  <a:pt x="254000" y="1016902"/>
                  <a:pt x="254000" y="1581490"/>
                </a:cubicBezTo>
                <a:cubicBezTo>
                  <a:pt x="254000" y="1642792"/>
                  <a:pt x="223243" y="1724560"/>
                  <a:pt x="203200" y="1784690"/>
                </a:cubicBezTo>
                <a:cubicBezTo>
                  <a:pt x="221539" y="1931403"/>
                  <a:pt x="260345" y="2124428"/>
                  <a:pt x="203200" y="2267290"/>
                </a:cubicBezTo>
                <a:cubicBezTo>
                  <a:pt x="193256" y="2292149"/>
                  <a:pt x="152400" y="2250357"/>
                  <a:pt x="127000" y="2241890"/>
                </a:cubicBezTo>
                <a:cubicBezTo>
                  <a:pt x="70833" y="2017221"/>
                  <a:pt x="72327" y="2065800"/>
                  <a:pt x="127000" y="1683090"/>
                </a:cubicBezTo>
                <a:cubicBezTo>
                  <a:pt x="131317" y="1652870"/>
                  <a:pt x="160867" y="1632290"/>
                  <a:pt x="177800" y="1606890"/>
                </a:cubicBezTo>
                <a:cubicBezTo>
                  <a:pt x="186058" y="1565598"/>
                  <a:pt x="228600" y="1359987"/>
                  <a:pt x="228600" y="1327490"/>
                </a:cubicBezTo>
                <a:cubicBezTo>
                  <a:pt x="228600" y="1208655"/>
                  <a:pt x="217085" y="1089911"/>
                  <a:pt x="203200" y="971890"/>
                </a:cubicBezTo>
                <a:cubicBezTo>
                  <a:pt x="200072" y="945299"/>
                  <a:pt x="189774" y="919637"/>
                  <a:pt x="177800" y="895690"/>
                </a:cubicBezTo>
                <a:cubicBezTo>
                  <a:pt x="164148" y="868386"/>
                  <a:pt x="143933" y="844890"/>
                  <a:pt x="127000" y="819490"/>
                </a:cubicBezTo>
                <a:cubicBezTo>
                  <a:pt x="118533" y="768690"/>
                  <a:pt x="110813" y="717760"/>
                  <a:pt x="101600" y="667090"/>
                </a:cubicBezTo>
                <a:cubicBezTo>
                  <a:pt x="93877" y="624615"/>
                  <a:pt x="76200" y="583262"/>
                  <a:pt x="76200" y="540090"/>
                </a:cubicBezTo>
                <a:cubicBezTo>
                  <a:pt x="76200" y="496918"/>
                  <a:pt x="92235" y="455234"/>
                  <a:pt x="101600" y="413090"/>
                </a:cubicBezTo>
                <a:cubicBezTo>
                  <a:pt x="104423" y="400388"/>
                  <a:pt x="138257" y="256504"/>
                  <a:pt x="152400" y="235290"/>
                </a:cubicBezTo>
                <a:cubicBezTo>
                  <a:pt x="157096" y="228245"/>
                  <a:pt x="169333" y="235290"/>
                  <a:pt x="177800" y="235290"/>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99005" y="5571943"/>
            <a:ext cx="2895600" cy="369332"/>
          </a:xfrm>
          <a:prstGeom prst="rect">
            <a:avLst/>
          </a:prstGeom>
          <a:noFill/>
        </p:spPr>
        <p:txBody>
          <a:bodyPr wrap="square" rtlCol="0">
            <a:spAutoFit/>
          </a:bodyPr>
          <a:lstStyle/>
          <a:p>
            <a:r>
              <a:rPr lang="en-US" dirty="0"/>
              <a:t>Cholesterol </a:t>
            </a:r>
            <a:endParaRPr lang="en-US" dirty="0"/>
          </a:p>
        </p:txBody>
      </p:sp>
      <p:sp>
        <p:nvSpPr>
          <p:cNvPr id="15" name="Freeform 14"/>
          <p:cNvSpPr/>
          <p:nvPr/>
        </p:nvSpPr>
        <p:spPr>
          <a:xfrm>
            <a:off x="9513873" y="2636722"/>
            <a:ext cx="304800" cy="2290137"/>
          </a:xfrm>
          <a:custGeom>
            <a:avLst/>
            <a:gdLst>
              <a:gd name="connsiteX0" fmla="*/ 50800 w 304800"/>
              <a:gd name="connsiteY0" fmla="*/ 203200 h 2290137"/>
              <a:gd name="connsiteX1" fmla="*/ 152400 w 304800"/>
              <a:gd name="connsiteY1" fmla="*/ 330200 h 2290137"/>
              <a:gd name="connsiteX2" fmla="*/ 152400 w 304800"/>
              <a:gd name="connsiteY2" fmla="*/ 533400 h 2290137"/>
              <a:gd name="connsiteX3" fmla="*/ 127000 w 304800"/>
              <a:gd name="connsiteY3" fmla="*/ 609600 h 2290137"/>
              <a:gd name="connsiteX4" fmla="*/ 101600 w 304800"/>
              <a:gd name="connsiteY4" fmla="*/ 787400 h 2290137"/>
              <a:gd name="connsiteX5" fmla="*/ 25400 w 304800"/>
              <a:gd name="connsiteY5" fmla="*/ 1066800 h 2290137"/>
              <a:gd name="connsiteX6" fmla="*/ 50800 w 304800"/>
              <a:gd name="connsiteY6" fmla="*/ 1879600 h 2290137"/>
              <a:gd name="connsiteX7" fmla="*/ 101600 w 304800"/>
              <a:gd name="connsiteY7" fmla="*/ 2032000 h 2290137"/>
              <a:gd name="connsiteX8" fmla="*/ 127000 w 304800"/>
              <a:gd name="connsiteY8" fmla="*/ 2108200 h 2290137"/>
              <a:gd name="connsiteX9" fmla="*/ 76200 w 304800"/>
              <a:gd name="connsiteY9" fmla="*/ 1905000 h 2290137"/>
              <a:gd name="connsiteX10" fmla="*/ 0 w 304800"/>
              <a:gd name="connsiteY10" fmla="*/ 1701800 h 2290137"/>
              <a:gd name="connsiteX11" fmla="*/ 25400 w 304800"/>
              <a:gd name="connsiteY11" fmla="*/ 1219200 h 2290137"/>
              <a:gd name="connsiteX12" fmla="*/ 127000 w 304800"/>
              <a:gd name="connsiteY12" fmla="*/ 1041400 h 2290137"/>
              <a:gd name="connsiteX13" fmla="*/ 177800 w 304800"/>
              <a:gd name="connsiteY13" fmla="*/ 838200 h 2290137"/>
              <a:gd name="connsiteX14" fmla="*/ 228600 w 304800"/>
              <a:gd name="connsiteY14" fmla="*/ 660400 h 2290137"/>
              <a:gd name="connsiteX15" fmla="*/ 203200 w 304800"/>
              <a:gd name="connsiteY15" fmla="*/ 482600 h 2290137"/>
              <a:gd name="connsiteX16" fmla="*/ 203200 w 304800"/>
              <a:gd name="connsiteY16" fmla="*/ 330200 h 2290137"/>
              <a:gd name="connsiteX17" fmla="*/ 254000 w 304800"/>
              <a:gd name="connsiteY17" fmla="*/ 406400 h 2290137"/>
              <a:gd name="connsiteX18" fmla="*/ 279400 w 304800"/>
              <a:gd name="connsiteY18" fmla="*/ 508000 h 2290137"/>
              <a:gd name="connsiteX19" fmla="*/ 228600 w 304800"/>
              <a:gd name="connsiteY19" fmla="*/ 787400 h 2290137"/>
              <a:gd name="connsiteX20" fmla="*/ 177800 w 304800"/>
              <a:gd name="connsiteY20" fmla="*/ 889000 h 2290137"/>
              <a:gd name="connsiteX21" fmla="*/ 127000 w 304800"/>
              <a:gd name="connsiteY21" fmla="*/ 965200 h 2290137"/>
              <a:gd name="connsiteX22" fmla="*/ 76200 w 304800"/>
              <a:gd name="connsiteY22" fmla="*/ 1117600 h 2290137"/>
              <a:gd name="connsiteX23" fmla="*/ 101600 w 304800"/>
              <a:gd name="connsiteY23" fmla="*/ 1447800 h 2290137"/>
              <a:gd name="connsiteX24" fmla="*/ 127000 w 304800"/>
              <a:gd name="connsiteY24" fmla="*/ 1574800 h 2290137"/>
              <a:gd name="connsiteX25" fmla="*/ 152400 w 304800"/>
              <a:gd name="connsiteY25" fmla="*/ 2184400 h 2290137"/>
              <a:gd name="connsiteX26" fmla="*/ 127000 w 304800"/>
              <a:gd name="connsiteY26" fmla="*/ 2286000 h 2290137"/>
              <a:gd name="connsiteX27" fmla="*/ 101600 w 304800"/>
              <a:gd name="connsiteY27" fmla="*/ 2133600 h 2290137"/>
              <a:gd name="connsiteX28" fmla="*/ 50800 w 304800"/>
              <a:gd name="connsiteY28" fmla="*/ 1752600 h 2290137"/>
              <a:gd name="connsiteX29" fmla="*/ 76200 w 304800"/>
              <a:gd name="connsiteY29" fmla="*/ 1498600 h 2290137"/>
              <a:gd name="connsiteX30" fmla="*/ 101600 w 304800"/>
              <a:gd name="connsiteY30" fmla="*/ 1422400 h 2290137"/>
              <a:gd name="connsiteX31" fmla="*/ 127000 w 304800"/>
              <a:gd name="connsiteY31" fmla="*/ 1320800 h 2290137"/>
              <a:gd name="connsiteX32" fmla="*/ 152400 w 304800"/>
              <a:gd name="connsiteY32" fmla="*/ 1193800 h 2290137"/>
              <a:gd name="connsiteX33" fmla="*/ 203200 w 304800"/>
              <a:gd name="connsiteY33" fmla="*/ 1117600 h 2290137"/>
              <a:gd name="connsiteX34" fmla="*/ 254000 w 304800"/>
              <a:gd name="connsiteY34" fmla="*/ 1016000 h 2290137"/>
              <a:gd name="connsiteX35" fmla="*/ 304800 w 304800"/>
              <a:gd name="connsiteY35" fmla="*/ 863600 h 2290137"/>
              <a:gd name="connsiteX36" fmla="*/ 279400 w 304800"/>
              <a:gd name="connsiteY36" fmla="*/ 635000 h 2290137"/>
              <a:gd name="connsiteX37" fmla="*/ 228600 w 304800"/>
              <a:gd name="connsiteY37" fmla="*/ 482600 h 2290137"/>
              <a:gd name="connsiteX38" fmla="*/ 152400 w 304800"/>
              <a:gd name="connsiteY38" fmla="*/ 203200 h 2290137"/>
              <a:gd name="connsiteX39" fmla="*/ 127000 w 304800"/>
              <a:gd name="connsiteY39" fmla="*/ 0 h 229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4800" h="2290137">
                <a:moveTo>
                  <a:pt x="50800" y="203200"/>
                </a:moveTo>
                <a:cubicBezTo>
                  <a:pt x="84667" y="245533"/>
                  <a:pt x="123667" y="284227"/>
                  <a:pt x="152400" y="330200"/>
                </a:cubicBezTo>
                <a:cubicBezTo>
                  <a:pt x="197821" y="402873"/>
                  <a:pt x="172782" y="451873"/>
                  <a:pt x="152400" y="533400"/>
                </a:cubicBezTo>
                <a:cubicBezTo>
                  <a:pt x="145906" y="559375"/>
                  <a:pt x="135467" y="584200"/>
                  <a:pt x="127000" y="609600"/>
                </a:cubicBezTo>
                <a:cubicBezTo>
                  <a:pt x="118533" y="668867"/>
                  <a:pt x="113341" y="728694"/>
                  <a:pt x="101600" y="787400"/>
                </a:cubicBezTo>
                <a:cubicBezTo>
                  <a:pt x="72953" y="930634"/>
                  <a:pt x="61893" y="957322"/>
                  <a:pt x="25400" y="1066800"/>
                </a:cubicBezTo>
                <a:cubicBezTo>
                  <a:pt x="33867" y="1337733"/>
                  <a:pt x="29466" y="1609375"/>
                  <a:pt x="50800" y="1879600"/>
                </a:cubicBezTo>
                <a:cubicBezTo>
                  <a:pt x="55014" y="1932982"/>
                  <a:pt x="84667" y="1981200"/>
                  <a:pt x="101600" y="2032000"/>
                </a:cubicBezTo>
                <a:cubicBezTo>
                  <a:pt x="110067" y="2057400"/>
                  <a:pt x="133494" y="2134175"/>
                  <a:pt x="127000" y="2108200"/>
                </a:cubicBezTo>
                <a:cubicBezTo>
                  <a:pt x="110067" y="2040467"/>
                  <a:pt x="107424" y="1967447"/>
                  <a:pt x="76200" y="1905000"/>
                </a:cubicBezTo>
                <a:cubicBezTo>
                  <a:pt x="9788" y="1772176"/>
                  <a:pt x="34583" y="1840134"/>
                  <a:pt x="0" y="1701800"/>
                </a:cubicBezTo>
                <a:cubicBezTo>
                  <a:pt x="8467" y="1540933"/>
                  <a:pt x="4565" y="1378936"/>
                  <a:pt x="25400" y="1219200"/>
                </a:cubicBezTo>
                <a:cubicBezTo>
                  <a:pt x="33258" y="1158953"/>
                  <a:pt x="100824" y="1093752"/>
                  <a:pt x="127000" y="1041400"/>
                </a:cubicBezTo>
                <a:cubicBezTo>
                  <a:pt x="154233" y="986934"/>
                  <a:pt x="166207" y="890369"/>
                  <a:pt x="177800" y="838200"/>
                </a:cubicBezTo>
                <a:cubicBezTo>
                  <a:pt x="199062" y="742519"/>
                  <a:pt x="200315" y="745256"/>
                  <a:pt x="228600" y="660400"/>
                </a:cubicBezTo>
                <a:cubicBezTo>
                  <a:pt x="220133" y="601133"/>
                  <a:pt x="213604" y="541557"/>
                  <a:pt x="203200" y="482600"/>
                </a:cubicBezTo>
                <a:cubicBezTo>
                  <a:pt x="141870" y="135066"/>
                  <a:pt x="115147" y="176108"/>
                  <a:pt x="203200" y="330200"/>
                </a:cubicBezTo>
                <a:cubicBezTo>
                  <a:pt x="218346" y="356705"/>
                  <a:pt x="237067" y="381000"/>
                  <a:pt x="254000" y="406400"/>
                </a:cubicBezTo>
                <a:cubicBezTo>
                  <a:pt x="262467" y="440267"/>
                  <a:pt x="279400" y="473091"/>
                  <a:pt x="279400" y="508000"/>
                </a:cubicBezTo>
                <a:cubicBezTo>
                  <a:pt x="279400" y="590891"/>
                  <a:pt x="264321" y="704052"/>
                  <a:pt x="228600" y="787400"/>
                </a:cubicBezTo>
                <a:cubicBezTo>
                  <a:pt x="213685" y="822203"/>
                  <a:pt x="196586" y="856125"/>
                  <a:pt x="177800" y="889000"/>
                </a:cubicBezTo>
                <a:cubicBezTo>
                  <a:pt x="162654" y="915505"/>
                  <a:pt x="139398" y="937304"/>
                  <a:pt x="127000" y="965200"/>
                </a:cubicBezTo>
                <a:cubicBezTo>
                  <a:pt x="105252" y="1014133"/>
                  <a:pt x="76200" y="1117600"/>
                  <a:pt x="76200" y="1117600"/>
                </a:cubicBezTo>
                <a:cubicBezTo>
                  <a:pt x="84667" y="1227667"/>
                  <a:pt x="89409" y="1338083"/>
                  <a:pt x="101600" y="1447800"/>
                </a:cubicBezTo>
                <a:cubicBezTo>
                  <a:pt x="106368" y="1490708"/>
                  <a:pt x="124030" y="1531731"/>
                  <a:pt x="127000" y="1574800"/>
                </a:cubicBezTo>
                <a:cubicBezTo>
                  <a:pt x="140993" y="1777694"/>
                  <a:pt x="143933" y="1981200"/>
                  <a:pt x="152400" y="2184400"/>
                </a:cubicBezTo>
                <a:cubicBezTo>
                  <a:pt x="143933" y="2218267"/>
                  <a:pt x="151684" y="2310684"/>
                  <a:pt x="127000" y="2286000"/>
                </a:cubicBezTo>
                <a:cubicBezTo>
                  <a:pt x="90583" y="2249583"/>
                  <a:pt x="110813" y="2184270"/>
                  <a:pt x="101600" y="2133600"/>
                </a:cubicBezTo>
                <a:cubicBezTo>
                  <a:pt x="54836" y="1876400"/>
                  <a:pt x="89713" y="2141726"/>
                  <a:pt x="50800" y="1752600"/>
                </a:cubicBezTo>
                <a:cubicBezTo>
                  <a:pt x="59267" y="1667933"/>
                  <a:pt x="63262" y="1582700"/>
                  <a:pt x="76200" y="1498600"/>
                </a:cubicBezTo>
                <a:cubicBezTo>
                  <a:pt x="80271" y="1472137"/>
                  <a:pt x="94245" y="1448144"/>
                  <a:pt x="101600" y="1422400"/>
                </a:cubicBezTo>
                <a:cubicBezTo>
                  <a:pt x="111190" y="1388834"/>
                  <a:pt x="119427" y="1354878"/>
                  <a:pt x="127000" y="1320800"/>
                </a:cubicBezTo>
                <a:cubicBezTo>
                  <a:pt x="136365" y="1278656"/>
                  <a:pt x="137241" y="1234223"/>
                  <a:pt x="152400" y="1193800"/>
                </a:cubicBezTo>
                <a:cubicBezTo>
                  <a:pt x="163119" y="1165217"/>
                  <a:pt x="188054" y="1144105"/>
                  <a:pt x="203200" y="1117600"/>
                </a:cubicBezTo>
                <a:cubicBezTo>
                  <a:pt x="221986" y="1084725"/>
                  <a:pt x="239938" y="1051156"/>
                  <a:pt x="254000" y="1016000"/>
                </a:cubicBezTo>
                <a:cubicBezTo>
                  <a:pt x="273887" y="966282"/>
                  <a:pt x="304800" y="863600"/>
                  <a:pt x="304800" y="863600"/>
                </a:cubicBezTo>
                <a:cubicBezTo>
                  <a:pt x="296333" y="787400"/>
                  <a:pt x="294436" y="710180"/>
                  <a:pt x="279400" y="635000"/>
                </a:cubicBezTo>
                <a:cubicBezTo>
                  <a:pt x="268898" y="582492"/>
                  <a:pt x="241587" y="534549"/>
                  <a:pt x="228600" y="482600"/>
                </a:cubicBezTo>
                <a:cubicBezTo>
                  <a:pt x="171306" y="253425"/>
                  <a:pt x="199878" y="345635"/>
                  <a:pt x="152400" y="203200"/>
                </a:cubicBezTo>
                <a:cubicBezTo>
                  <a:pt x="125803" y="17018"/>
                  <a:pt x="127000" y="85268"/>
                  <a:pt x="127000" y="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96273" y="5004338"/>
            <a:ext cx="2895600" cy="369332"/>
          </a:xfrm>
          <a:prstGeom prst="rect">
            <a:avLst/>
          </a:prstGeom>
          <a:noFill/>
        </p:spPr>
        <p:txBody>
          <a:bodyPr wrap="square" rtlCol="0">
            <a:spAutoFit/>
          </a:bodyPr>
          <a:lstStyle/>
          <a:p>
            <a:r>
              <a:rPr lang="en-US" dirty="0"/>
              <a:t>String = carbohydrate</a:t>
            </a:r>
            <a:endParaRPr lang="en-US" dirty="0"/>
          </a:p>
        </p:txBody>
      </p:sp>
    </p:spTree>
    <p:extLst>
      <p:ext uri="{BB962C8B-B14F-4D97-AF65-F5344CB8AC3E}">
        <p14:creationId xmlns:p14="http://schemas.microsoft.com/office/powerpoint/2010/main" val="1934840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Identifying the phospholipid</a:t>
            </a:r>
            <a:endParaRPr lang="en-US" dirty="0"/>
          </a:p>
        </p:txBody>
      </p:sp>
      <p:sp>
        <p:nvSpPr>
          <p:cNvPr id="3" name="Content Placeholder 2"/>
          <p:cNvSpPr>
            <a:spLocks noGrp="1"/>
          </p:cNvSpPr>
          <p:nvPr>
            <p:ph idx="1"/>
          </p:nvPr>
        </p:nvSpPr>
        <p:spPr/>
        <p:txBody>
          <a:bodyPr>
            <a:normAutofit/>
          </a:bodyPr>
          <a:lstStyle/>
          <a:p>
            <a:r>
              <a:rPr lang="en-US" sz="3200" dirty="0"/>
              <a:t>First identify which parts of the </a:t>
            </a:r>
            <a:r>
              <a:rPr lang="en-US" sz="3200" dirty="0" err="1"/>
              <a:t>q-tip</a:t>
            </a:r>
            <a:r>
              <a:rPr lang="en-US" sz="3200" dirty="0"/>
              <a:t> are the polar phosphate head and the nonpolar lipid tail</a:t>
            </a:r>
          </a:p>
          <a:p>
            <a:r>
              <a:rPr lang="en-US" sz="3200" dirty="0"/>
              <a:t>Which part does not want to come into contact with water?</a:t>
            </a:r>
            <a:endParaRPr lang="en-US"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437403" y="4030355"/>
            <a:ext cx="1283088" cy="1846970"/>
          </a:xfrm>
          <a:prstGeom prst="rect">
            <a:avLst/>
          </a:prstGeom>
        </p:spPr>
      </p:pic>
      <p:sp>
        <p:nvSpPr>
          <p:cNvPr id="5" name="TextBox 4"/>
          <p:cNvSpPr txBox="1"/>
          <p:nvPr/>
        </p:nvSpPr>
        <p:spPr>
          <a:xfrm>
            <a:off x="6631147" y="5701663"/>
            <a:ext cx="2895600" cy="369332"/>
          </a:xfrm>
          <a:prstGeom prst="rect">
            <a:avLst/>
          </a:prstGeom>
          <a:noFill/>
        </p:spPr>
        <p:txBody>
          <a:bodyPr wrap="square" rtlCol="0">
            <a:spAutoFit/>
          </a:bodyPr>
          <a:lstStyle/>
          <a:p>
            <a:r>
              <a:rPr lang="en-US" dirty="0"/>
              <a:t>Q-tip = Phospholipid</a:t>
            </a:r>
            <a:endParaRPr lang="en-US" dirty="0"/>
          </a:p>
        </p:txBody>
      </p:sp>
    </p:spTree>
    <p:extLst>
      <p:ext uri="{BB962C8B-B14F-4D97-AF65-F5344CB8AC3E}">
        <p14:creationId xmlns:p14="http://schemas.microsoft.com/office/powerpoint/2010/main" val="2393932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Building the cell membrane</a:t>
            </a:r>
            <a:endParaRPr lang="en-US" dirty="0"/>
          </a:p>
        </p:txBody>
      </p:sp>
      <p:sp>
        <p:nvSpPr>
          <p:cNvPr id="3" name="Content Placeholder 2"/>
          <p:cNvSpPr>
            <a:spLocks noGrp="1"/>
          </p:cNvSpPr>
          <p:nvPr>
            <p:ph idx="1"/>
          </p:nvPr>
        </p:nvSpPr>
        <p:spPr/>
        <p:txBody>
          <a:bodyPr>
            <a:normAutofit/>
          </a:bodyPr>
          <a:lstStyle/>
          <a:p>
            <a:r>
              <a:rPr lang="en-US" sz="3200" dirty="0"/>
              <a:t>Imagine that the surface of your desk is made up of water. Arrange your </a:t>
            </a:r>
            <a:r>
              <a:rPr lang="en-US" sz="3200" dirty="0" err="1"/>
              <a:t>q-tips</a:t>
            </a:r>
            <a:r>
              <a:rPr lang="en-US" sz="3200" dirty="0"/>
              <a:t> in a way so that the minimum number of hydrophobic (nonpolar regions) are exposed to water.</a:t>
            </a:r>
          </a:p>
          <a:p>
            <a:pPr marL="0" indent="0">
              <a:buNone/>
            </a:pPr>
            <a:endParaRPr lang="en-US" sz="32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317377" y="3707587"/>
            <a:ext cx="1283088" cy="1846970"/>
          </a:xfrm>
          <a:prstGeom prst="rect">
            <a:avLst/>
          </a:prstGeom>
        </p:spPr>
      </p:pic>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038443" y="4526125"/>
            <a:ext cx="1283088" cy="1846970"/>
          </a:xfrm>
          <a:prstGeom prst="rect">
            <a:avLst/>
          </a:prstGeom>
        </p:spPr>
      </p:pic>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438629" y="4048986"/>
            <a:ext cx="1283088" cy="1846970"/>
          </a:xfrm>
          <a:prstGeom prst="rect">
            <a:avLst/>
          </a:prstGeom>
        </p:spPr>
      </p:pic>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613775" y="4073867"/>
            <a:ext cx="1283088" cy="1846970"/>
          </a:xfrm>
          <a:prstGeom prst="rect">
            <a:avLst/>
          </a:prstGeom>
        </p:spPr>
      </p:pic>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794018" y="3980119"/>
            <a:ext cx="1283088" cy="1846970"/>
          </a:xfrm>
          <a:prstGeom prst="rect">
            <a:avLst/>
          </a:prstGeom>
        </p:spPr>
      </p:pic>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946418" y="4132519"/>
            <a:ext cx="1283088" cy="1846970"/>
          </a:xfrm>
          <a:prstGeom prst="rect">
            <a:avLst/>
          </a:prstGeom>
        </p:spPr>
      </p:pic>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098819" y="4284919"/>
            <a:ext cx="1283088" cy="1846970"/>
          </a:xfrm>
          <a:prstGeom prst="rect">
            <a:avLst/>
          </a:prstGeom>
        </p:spPr>
      </p:pic>
      <p:pic>
        <p:nvPicPr>
          <p:cNvPr id="11" name="Picture 1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098818" y="4284919"/>
            <a:ext cx="1283088" cy="1846970"/>
          </a:xfrm>
          <a:prstGeom prst="rect">
            <a:avLst/>
          </a:prstGeom>
        </p:spPr>
      </p:pic>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251218" y="4437319"/>
            <a:ext cx="1283088" cy="1846970"/>
          </a:xfrm>
          <a:prstGeom prst="rect">
            <a:avLst/>
          </a:prstGeom>
        </p:spPr>
      </p:pic>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905231" y="4208718"/>
            <a:ext cx="1283088" cy="1846970"/>
          </a:xfrm>
          <a:prstGeom prst="rect">
            <a:avLst/>
          </a:prstGeom>
        </p:spPr>
      </p:pic>
      <p:pic>
        <p:nvPicPr>
          <p:cNvPr id="14" name="Picture 1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403618" y="4589719"/>
            <a:ext cx="1283088" cy="1846970"/>
          </a:xfrm>
          <a:prstGeom prst="rect">
            <a:avLst/>
          </a:prstGeom>
        </p:spPr>
      </p:pic>
      <p:pic>
        <p:nvPicPr>
          <p:cNvPr id="15" name="Picture 1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576199" y="3783834"/>
            <a:ext cx="1283088" cy="1846970"/>
          </a:xfrm>
          <a:prstGeom prst="rect">
            <a:avLst/>
          </a:prstGeom>
        </p:spPr>
      </p:pic>
      <p:pic>
        <p:nvPicPr>
          <p:cNvPr id="16" name="Picture 1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033399" y="4241034"/>
            <a:ext cx="1283088" cy="1846970"/>
          </a:xfrm>
          <a:prstGeom prst="rect">
            <a:avLst/>
          </a:prstGeom>
        </p:spPr>
      </p:pic>
      <p:pic>
        <p:nvPicPr>
          <p:cNvPr id="17" name="Picture 1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839812" y="4164833"/>
            <a:ext cx="1283088" cy="1846970"/>
          </a:xfrm>
          <a:prstGeom prst="rect">
            <a:avLst/>
          </a:prstGeom>
        </p:spPr>
      </p:pic>
      <p:pic>
        <p:nvPicPr>
          <p:cNvPr id="18" name="Picture 1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338199" y="4545834"/>
            <a:ext cx="1283088" cy="1846970"/>
          </a:xfrm>
          <a:prstGeom prst="rect">
            <a:avLst/>
          </a:prstGeom>
        </p:spPr>
      </p:pic>
      <p:pic>
        <p:nvPicPr>
          <p:cNvPr id="19" name="Picture 1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709836" y="4056319"/>
            <a:ext cx="1283088" cy="1846970"/>
          </a:xfrm>
          <a:prstGeom prst="rect">
            <a:avLst/>
          </a:prstGeom>
        </p:spPr>
      </p:pic>
      <p:pic>
        <p:nvPicPr>
          <p:cNvPr id="20" name="Picture 1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167036" y="4513519"/>
            <a:ext cx="1283088" cy="1846970"/>
          </a:xfrm>
          <a:prstGeom prst="rect">
            <a:avLst/>
          </a:prstGeom>
        </p:spPr>
      </p:pic>
      <p:pic>
        <p:nvPicPr>
          <p:cNvPr id="21" name="Picture 2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4973449" y="4437318"/>
            <a:ext cx="1283088" cy="1846970"/>
          </a:xfrm>
          <a:prstGeom prst="rect">
            <a:avLst/>
          </a:prstGeom>
        </p:spPr>
      </p:pic>
      <p:pic>
        <p:nvPicPr>
          <p:cNvPr id="22" name="Picture 2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3958194" y="4818317"/>
            <a:ext cx="1283088" cy="1846970"/>
          </a:xfrm>
          <a:prstGeom prst="rect">
            <a:avLst/>
          </a:prstGeom>
        </p:spPr>
      </p:pic>
      <p:pic>
        <p:nvPicPr>
          <p:cNvPr id="23" name="Picture 22"/>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794018" y="3980119"/>
            <a:ext cx="1283088" cy="1846970"/>
          </a:xfrm>
          <a:prstGeom prst="rect">
            <a:avLst/>
          </a:prstGeom>
        </p:spPr>
      </p:pic>
      <p:pic>
        <p:nvPicPr>
          <p:cNvPr id="24" name="Picture 2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251218" y="4437319"/>
            <a:ext cx="1283088" cy="1846970"/>
          </a:xfrm>
          <a:prstGeom prst="rect">
            <a:avLst/>
          </a:prstGeom>
        </p:spPr>
      </p:pic>
      <p:pic>
        <p:nvPicPr>
          <p:cNvPr id="25" name="Picture 2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057631" y="4361118"/>
            <a:ext cx="1283088" cy="1846970"/>
          </a:xfrm>
          <a:prstGeom prst="rect">
            <a:avLst/>
          </a:prstGeom>
        </p:spPr>
      </p:pic>
      <p:pic>
        <p:nvPicPr>
          <p:cNvPr id="26" name="Picture 2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556018" y="4742119"/>
            <a:ext cx="1283088" cy="1846970"/>
          </a:xfrm>
          <a:prstGeom prst="rect">
            <a:avLst/>
          </a:prstGeom>
        </p:spPr>
      </p:pic>
      <p:pic>
        <p:nvPicPr>
          <p:cNvPr id="27" name="Picture 2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472846" y="3903919"/>
            <a:ext cx="1283088" cy="1846970"/>
          </a:xfrm>
          <a:prstGeom prst="rect">
            <a:avLst/>
          </a:prstGeom>
        </p:spPr>
      </p:pic>
      <p:pic>
        <p:nvPicPr>
          <p:cNvPr id="28" name="Picture 2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930046" y="4361119"/>
            <a:ext cx="1283088" cy="1846970"/>
          </a:xfrm>
          <a:prstGeom prst="rect">
            <a:avLst/>
          </a:prstGeom>
        </p:spPr>
      </p:pic>
      <p:pic>
        <p:nvPicPr>
          <p:cNvPr id="29" name="Picture 2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736459" y="4284918"/>
            <a:ext cx="1283088" cy="1846970"/>
          </a:xfrm>
          <a:prstGeom prst="rect">
            <a:avLst/>
          </a:prstGeom>
        </p:spPr>
      </p:pic>
      <p:pic>
        <p:nvPicPr>
          <p:cNvPr id="30" name="Picture 2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234846" y="4665919"/>
            <a:ext cx="1283088" cy="1846970"/>
          </a:xfrm>
          <a:prstGeom prst="rect">
            <a:avLst/>
          </a:prstGeom>
        </p:spPr>
      </p:pic>
      <p:pic>
        <p:nvPicPr>
          <p:cNvPr id="31" name="Picture 3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463500" y="4237483"/>
            <a:ext cx="1283088" cy="1846970"/>
          </a:xfrm>
          <a:prstGeom prst="rect">
            <a:avLst/>
          </a:prstGeom>
        </p:spPr>
      </p:pic>
      <p:pic>
        <p:nvPicPr>
          <p:cNvPr id="32" name="Picture 3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7920700" y="4694683"/>
            <a:ext cx="1283088" cy="1846970"/>
          </a:xfrm>
          <a:prstGeom prst="rect">
            <a:avLst/>
          </a:prstGeom>
        </p:spPr>
      </p:pic>
      <p:pic>
        <p:nvPicPr>
          <p:cNvPr id="33" name="Picture 32"/>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727113" y="4618482"/>
            <a:ext cx="1283088" cy="1846970"/>
          </a:xfrm>
          <a:prstGeom prst="rect">
            <a:avLst/>
          </a:prstGeom>
        </p:spPr>
      </p:pic>
      <p:pic>
        <p:nvPicPr>
          <p:cNvPr id="34" name="Picture 33"/>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8225500" y="4999483"/>
            <a:ext cx="1283088" cy="1846970"/>
          </a:xfrm>
          <a:prstGeom prst="rect">
            <a:avLst/>
          </a:prstGeom>
        </p:spPr>
      </p:pic>
      <p:pic>
        <p:nvPicPr>
          <p:cNvPr id="35" name="Picture 34"/>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318075" y="4140351"/>
            <a:ext cx="1283088" cy="1846970"/>
          </a:xfrm>
          <a:prstGeom prst="rect">
            <a:avLst/>
          </a:prstGeom>
        </p:spPr>
      </p:pic>
      <p:pic>
        <p:nvPicPr>
          <p:cNvPr id="36" name="Picture 35"/>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710792" y="4361119"/>
            <a:ext cx="1283088" cy="1846970"/>
          </a:xfrm>
          <a:prstGeom prst="rect">
            <a:avLst/>
          </a:prstGeom>
        </p:spPr>
      </p:pic>
      <p:pic>
        <p:nvPicPr>
          <p:cNvPr id="37" name="Picture 36"/>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4517205" y="4284918"/>
            <a:ext cx="1283088" cy="1846970"/>
          </a:xfrm>
          <a:prstGeom prst="rect">
            <a:avLst/>
          </a:prstGeom>
        </p:spPr>
      </p:pic>
      <p:pic>
        <p:nvPicPr>
          <p:cNvPr id="38" name="Picture 37"/>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015592" y="4665919"/>
            <a:ext cx="1283088" cy="1846970"/>
          </a:xfrm>
          <a:prstGeom prst="rect">
            <a:avLst/>
          </a:prstGeom>
        </p:spPr>
      </p:pic>
      <p:pic>
        <p:nvPicPr>
          <p:cNvPr id="39" name="Picture 38"/>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066657" y="4564226"/>
            <a:ext cx="1283088" cy="1846970"/>
          </a:xfrm>
          <a:prstGeom prst="rect">
            <a:avLst/>
          </a:prstGeom>
        </p:spPr>
      </p:pic>
      <p:pic>
        <p:nvPicPr>
          <p:cNvPr id="40" name="Picture 39"/>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523857" y="5021426"/>
            <a:ext cx="1283088" cy="1846970"/>
          </a:xfrm>
          <a:prstGeom prst="rect">
            <a:avLst/>
          </a:prstGeom>
        </p:spPr>
      </p:pic>
      <p:pic>
        <p:nvPicPr>
          <p:cNvPr id="41" name="Picture 40"/>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5330270" y="4945225"/>
            <a:ext cx="1283088" cy="1846970"/>
          </a:xfrm>
          <a:prstGeom prst="rect">
            <a:avLst/>
          </a:prstGeom>
        </p:spPr>
      </p:pic>
      <p:pic>
        <p:nvPicPr>
          <p:cNvPr id="42" name="Picture 41"/>
          <p:cNvPicPr>
            <a:picLocks noChangeAspect="1"/>
          </p:cNvPicPr>
          <p:nvPr/>
        </p:nvPicPr>
        <p:blipFill rotWithShape="1">
          <a:blip r:embed="rId2" cstate="email">
            <a:extLst>
              <a:ext uri="{28A0092B-C50C-407E-A947-70E740481C1C}">
                <a14:useLocalDpi xmlns:a14="http://schemas.microsoft.com/office/drawing/2010/main" val="0"/>
              </a:ext>
            </a:extLst>
          </a:blip>
          <a:srcRect l="50526"/>
          <a:stretch/>
        </p:blipFill>
        <p:spPr>
          <a:xfrm rot="17901569">
            <a:off x="6828657" y="5326226"/>
            <a:ext cx="1283088" cy="1846970"/>
          </a:xfrm>
          <a:prstGeom prst="rect">
            <a:avLst/>
          </a:prstGeom>
        </p:spPr>
      </p:pic>
    </p:spTree>
    <p:extLst>
      <p:ext uri="{BB962C8B-B14F-4D97-AF65-F5344CB8AC3E}">
        <p14:creationId xmlns:p14="http://schemas.microsoft.com/office/powerpoint/2010/main" val="2258413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Prokaryote vs Eukaryote</a:t>
            </a:r>
            <a:endParaRPr lang="en-US" dirty="0"/>
          </a:p>
        </p:txBody>
      </p:sp>
      <p:sp>
        <p:nvSpPr>
          <p:cNvPr id="3" name="Content Placeholder 2"/>
          <p:cNvSpPr>
            <a:spLocks noGrp="1"/>
          </p:cNvSpPr>
          <p:nvPr>
            <p:ph idx="1"/>
          </p:nvPr>
        </p:nvSpPr>
        <p:spPr>
          <a:xfrm>
            <a:off x="1295401" y="2556932"/>
            <a:ext cx="4221479" cy="3318936"/>
          </a:xfrm>
        </p:spPr>
        <p:txBody>
          <a:bodyPr/>
          <a:lstStyle/>
          <a:p>
            <a:pPr marL="457200" indent="-457200">
              <a:buFontTx/>
              <a:buChar char="•"/>
            </a:pPr>
            <a:r>
              <a:rPr lang="en-US" sz="2800" b="1" dirty="0">
                <a:solidFill>
                  <a:schemeClr val="tx1"/>
                </a:solidFill>
              </a:rPr>
              <a:t>Prokaryotes </a:t>
            </a:r>
          </a:p>
          <a:p>
            <a:pPr marL="457200" indent="-457200">
              <a:buFontTx/>
              <a:buChar char="•"/>
            </a:pPr>
            <a:r>
              <a:rPr lang="en-US" sz="2800" dirty="0" smtClean="0">
                <a:solidFill>
                  <a:schemeClr val="tx1"/>
                </a:solidFill>
              </a:rPr>
              <a:t>Do </a:t>
            </a:r>
            <a:r>
              <a:rPr lang="en-US" sz="2800" dirty="0">
                <a:solidFill>
                  <a:schemeClr val="tx1"/>
                </a:solidFill>
              </a:rPr>
              <a:t>not have membrane-bound organelles and a nucleus</a:t>
            </a:r>
          </a:p>
          <a:p>
            <a:pPr marL="457200" indent="-457200">
              <a:buFontTx/>
              <a:buChar char="•"/>
            </a:pPr>
            <a:r>
              <a:rPr lang="en-US" sz="2800" dirty="0">
                <a:solidFill>
                  <a:schemeClr val="tx1"/>
                </a:solidFill>
              </a:rPr>
              <a:t>Ex: Bacteria</a:t>
            </a:r>
          </a:p>
          <a:p>
            <a:endParaRPr lang="en-US" dirty="0"/>
          </a:p>
        </p:txBody>
      </p:sp>
      <p:sp>
        <p:nvSpPr>
          <p:cNvPr id="4" name="TextBox 3"/>
          <p:cNvSpPr txBox="1"/>
          <p:nvPr/>
        </p:nvSpPr>
        <p:spPr>
          <a:xfrm>
            <a:off x="6705600" y="2556932"/>
            <a:ext cx="3642360" cy="2369880"/>
          </a:xfrm>
          <a:prstGeom prst="rect">
            <a:avLst/>
          </a:prstGeom>
          <a:noFill/>
        </p:spPr>
        <p:txBody>
          <a:bodyPr wrap="square" rtlCol="0">
            <a:spAutoFit/>
          </a:bodyPr>
          <a:lstStyle/>
          <a:p>
            <a:pPr marL="457200" indent="-457200">
              <a:buFontTx/>
              <a:buChar char="•"/>
            </a:pPr>
            <a:r>
              <a:rPr lang="en-US" sz="2800" b="1" dirty="0"/>
              <a:t>Eukaryotes </a:t>
            </a:r>
            <a:endParaRPr lang="en-US" sz="2800" b="1" dirty="0" smtClean="0"/>
          </a:p>
          <a:p>
            <a:pPr marL="457200" indent="-457200">
              <a:buFontTx/>
              <a:buChar char="•"/>
            </a:pPr>
            <a:r>
              <a:rPr lang="en-US" sz="2400" dirty="0"/>
              <a:t>H</a:t>
            </a:r>
            <a:r>
              <a:rPr lang="en-US" sz="2400" dirty="0" smtClean="0"/>
              <a:t>ave  </a:t>
            </a:r>
            <a:r>
              <a:rPr lang="en-US" sz="2400" dirty="0"/>
              <a:t>membrane-bound organelles and a </a:t>
            </a:r>
            <a:r>
              <a:rPr lang="en-US" sz="2400" dirty="0" smtClean="0"/>
              <a:t>nucleus</a:t>
            </a:r>
          </a:p>
          <a:p>
            <a:pPr marL="457200" indent="-457200">
              <a:buFontTx/>
              <a:buChar char="•"/>
            </a:pPr>
            <a:endParaRPr lang="en-US" sz="2400" dirty="0"/>
          </a:p>
          <a:p>
            <a:pPr marL="457200" indent="-457200">
              <a:buFontTx/>
              <a:buChar char="•"/>
            </a:pPr>
            <a:r>
              <a:rPr lang="en-US" sz="2400" dirty="0"/>
              <a:t>Ex: </a:t>
            </a:r>
            <a:r>
              <a:rPr lang="en-US" sz="2400" dirty="0" smtClean="0"/>
              <a:t>Fungi, Plants, Animals, You</a:t>
            </a:r>
            <a:r>
              <a:rPr lang="en-US" sz="2400" dirty="0"/>
              <a:t>!</a:t>
            </a:r>
          </a:p>
        </p:txBody>
      </p:sp>
      <p:pic>
        <p:nvPicPr>
          <p:cNvPr id="5" name="Picture 4" descr="obam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0" y="3866763"/>
            <a:ext cx="1783080" cy="2385110"/>
          </a:xfrm>
          <a:prstGeom prst="rect">
            <a:avLst/>
          </a:prstGeom>
        </p:spPr>
      </p:pic>
      <p:pic>
        <p:nvPicPr>
          <p:cNvPr id="6" name="Picture 5" descr="prokaryot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480" y="4572000"/>
            <a:ext cx="1676400" cy="1574801"/>
          </a:xfrm>
          <a:prstGeom prst="rect">
            <a:avLst/>
          </a:prstGeom>
        </p:spPr>
      </p:pic>
    </p:spTree>
    <p:extLst>
      <p:ext uri="{BB962C8B-B14F-4D97-AF65-F5344CB8AC3E}">
        <p14:creationId xmlns:p14="http://schemas.microsoft.com/office/powerpoint/2010/main" val="2895804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Building the cell membrane</a:t>
            </a:r>
            <a:endParaRPr lang="en-US" dirty="0"/>
          </a:p>
        </p:txBody>
      </p:sp>
      <p:sp>
        <p:nvSpPr>
          <p:cNvPr id="3" name="Content Placeholder 2"/>
          <p:cNvSpPr>
            <a:spLocks noGrp="1"/>
          </p:cNvSpPr>
          <p:nvPr>
            <p:ph idx="1"/>
          </p:nvPr>
        </p:nvSpPr>
        <p:spPr/>
        <p:txBody>
          <a:bodyPr>
            <a:normAutofit/>
          </a:bodyPr>
          <a:lstStyle/>
          <a:p>
            <a:r>
              <a:rPr lang="en-US" sz="3200" dirty="0"/>
              <a:t>Arrange your </a:t>
            </a:r>
            <a:r>
              <a:rPr lang="en-US" sz="3200" dirty="0" err="1"/>
              <a:t>q-tips</a:t>
            </a:r>
            <a:r>
              <a:rPr lang="en-US" sz="3200" dirty="0"/>
              <a:t> in a way that results in an inner compartment that can also have water.</a:t>
            </a:r>
          </a:p>
          <a:p>
            <a:pPr marL="0" indent="0">
              <a:buNone/>
            </a:pPr>
            <a:endParaRPr lang="en-US" sz="3200" dirty="0"/>
          </a:p>
        </p:txBody>
      </p:sp>
      <p:sp>
        <p:nvSpPr>
          <p:cNvPr id="4" name="Oval 3"/>
          <p:cNvSpPr/>
          <p:nvPr/>
        </p:nvSpPr>
        <p:spPr>
          <a:xfrm>
            <a:off x="4343400" y="3048000"/>
            <a:ext cx="3505200" cy="3429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5410200" y="4577834"/>
            <a:ext cx="2971800" cy="369332"/>
          </a:xfrm>
          <a:prstGeom prst="rect">
            <a:avLst/>
          </a:prstGeom>
          <a:noFill/>
        </p:spPr>
        <p:txBody>
          <a:bodyPr wrap="square" rtlCol="0">
            <a:spAutoFit/>
          </a:bodyPr>
          <a:lstStyle/>
          <a:p>
            <a:r>
              <a:rPr lang="en-US" dirty="0"/>
              <a:t>Water inside</a:t>
            </a:r>
            <a:endParaRPr lang="en-US" dirty="0"/>
          </a:p>
        </p:txBody>
      </p:sp>
    </p:spTree>
    <p:extLst>
      <p:ext uri="{BB962C8B-B14F-4D97-AF65-F5344CB8AC3E}">
        <p14:creationId xmlns:p14="http://schemas.microsoft.com/office/powerpoint/2010/main" val="17014993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Building the cell membrane</a:t>
            </a:r>
            <a:endParaRPr lang="en-US" dirty="0"/>
          </a:p>
        </p:txBody>
      </p:sp>
      <p:sp>
        <p:nvSpPr>
          <p:cNvPr id="3" name="Content Placeholder 2"/>
          <p:cNvSpPr>
            <a:spLocks noGrp="1"/>
          </p:cNvSpPr>
          <p:nvPr>
            <p:ph idx="1"/>
          </p:nvPr>
        </p:nvSpPr>
        <p:spPr/>
        <p:txBody>
          <a:bodyPr>
            <a:normAutofit/>
          </a:bodyPr>
          <a:lstStyle/>
          <a:p>
            <a:r>
              <a:rPr lang="en-US" sz="3200" dirty="0"/>
              <a:t>Add your protein receptor and channels to the membrane to allow things to communicate and enter/exit the cell.</a:t>
            </a:r>
          </a:p>
          <a:p>
            <a:pPr marL="0" indent="0">
              <a:buNone/>
            </a:pP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055" y="3134121"/>
            <a:ext cx="419137" cy="294893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7347666">
            <a:off x="3865219" y="4053110"/>
            <a:ext cx="3144941" cy="1685688"/>
          </a:xfrm>
          <a:prstGeom prst="rect">
            <a:avLst/>
          </a:prstGeom>
        </p:spPr>
      </p:pic>
      <p:sp>
        <p:nvSpPr>
          <p:cNvPr id="9" name="TextBox 8"/>
          <p:cNvSpPr txBox="1"/>
          <p:nvPr/>
        </p:nvSpPr>
        <p:spPr>
          <a:xfrm>
            <a:off x="4188452" y="6111972"/>
            <a:ext cx="2895600" cy="369332"/>
          </a:xfrm>
          <a:prstGeom prst="rect">
            <a:avLst/>
          </a:prstGeom>
          <a:noFill/>
        </p:spPr>
        <p:txBody>
          <a:bodyPr wrap="square" rtlCol="0">
            <a:spAutoFit/>
          </a:bodyPr>
          <a:lstStyle/>
          <a:p>
            <a:r>
              <a:rPr lang="en-US" dirty="0"/>
              <a:t>Straw = Protein channel</a:t>
            </a:r>
            <a:endParaRPr lang="en-US" dirty="0"/>
          </a:p>
        </p:txBody>
      </p:sp>
      <p:sp>
        <p:nvSpPr>
          <p:cNvPr id="10" name="TextBox 9"/>
          <p:cNvSpPr txBox="1"/>
          <p:nvPr/>
        </p:nvSpPr>
        <p:spPr>
          <a:xfrm>
            <a:off x="7777923" y="6027588"/>
            <a:ext cx="2895600" cy="369332"/>
          </a:xfrm>
          <a:prstGeom prst="rect">
            <a:avLst/>
          </a:prstGeom>
          <a:noFill/>
        </p:spPr>
        <p:txBody>
          <a:bodyPr wrap="square" rtlCol="0">
            <a:spAutoFit/>
          </a:bodyPr>
          <a:lstStyle/>
          <a:p>
            <a:r>
              <a:rPr lang="en-US" dirty="0"/>
              <a:t>Candle = protein receptor</a:t>
            </a:r>
            <a:endParaRPr lang="en-US" dirty="0"/>
          </a:p>
        </p:txBody>
      </p:sp>
    </p:spTree>
    <p:extLst>
      <p:ext uri="{BB962C8B-B14F-4D97-AF65-F5344CB8AC3E}">
        <p14:creationId xmlns:p14="http://schemas.microsoft.com/office/powerpoint/2010/main" val="14888014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Adding cholesterol and carbohydrates </a:t>
            </a:r>
            <a:endParaRPr lang="en-US" dirty="0"/>
          </a:p>
        </p:txBody>
      </p:sp>
      <p:sp>
        <p:nvSpPr>
          <p:cNvPr id="3" name="Content Placeholder 2"/>
          <p:cNvSpPr>
            <a:spLocks noGrp="1"/>
          </p:cNvSpPr>
          <p:nvPr>
            <p:ph idx="1"/>
          </p:nvPr>
        </p:nvSpPr>
        <p:spPr>
          <a:xfrm>
            <a:off x="1524000" y="1905000"/>
            <a:ext cx="6096000" cy="4267200"/>
          </a:xfrm>
        </p:spPr>
        <p:txBody>
          <a:bodyPr>
            <a:normAutofit fontScale="92500" lnSpcReduction="10000"/>
          </a:bodyPr>
          <a:lstStyle/>
          <a:p>
            <a:r>
              <a:rPr lang="en-US" sz="3200" dirty="0"/>
              <a:t>Snugly pack the cholesterol strands between the lipid tails.</a:t>
            </a:r>
          </a:p>
          <a:p>
            <a:pPr lvl="1"/>
            <a:r>
              <a:rPr lang="en-US" sz="2800" b="1" dirty="0"/>
              <a:t>These cholesterol molecules help maintain membrane fluidity </a:t>
            </a:r>
          </a:p>
          <a:p>
            <a:r>
              <a:rPr lang="en-US" sz="3200" dirty="0"/>
              <a:t>Add carbohydrates to the outer layer of phospholipids. </a:t>
            </a:r>
          </a:p>
          <a:p>
            <a:pPr lvl="1"/>
            <a:r>
              <a:rPr lang="en-US" sz="2800" b="1" dirty="0"/>
              <a:t>These carbohydrates allow the cells to be recognized by other cells and molecules (and viruses yikes!)</a:t>
            </a:r>
          </a:p>
          <a:p>
            <a:pPr marL="0" indent="0">
              <a:buNone/>
            </a:pPr>
            <a:endParaRPr lang="en-US" sz="3200" dirty="0"/>
          </a:p>
        </p:txBody>
      </p:sp>
      <p:sp>
        <p:nvSpPr>
          <p:cNvPr id="13" name="Freeform 12"/>
          <p:cNvSpPr/>
          <p:nvPr/>
        </p:nvSpPr>
        <p:spPr>
          <a:xfrm>
            <a:off x="9601200" y="1905000"/>
            <a:ext cx="279400" cy="2275086"/>
          </a:xfrm>
          <a:custGeom>
            <a:avLst/>
            <a:gdLst>
              <a:gd name="connsiteX0" fmla="*/ 152400 w 279400"/>
              <a:gd name="connsiteY0" fmla="*/ 82890 h 2275086"/>
              <a:gd name="connsiteX1" fmla="*/ 177800 w 279400"/>
              <a:gd name="connsiteY1" fmla="*/ 641690 h 2275086"/>
              <a:gd name="connsiteX2" fmla="*/ 152400 w 279400"/>
              <a:gd name="connsiteY2" fmla="*/ 717890 h 2275086"/>
              <a:gd name="connsiteX3" fmla="*/ 50800 w 279400"/>
              <a:gd name="connsiteY3" fmla="*/ 819490 h 2275086"/>
              <a:gd name="connsiteX4" fmla="*/ 0 w 279400"/>
              <a:gd name="connsiteY4" fmla="*/ 895690 h 2275086"/>
              <a:gd name="connsiteX5" fmla="*/ 76200 w 279400"/>
              <a:gd name="connsiteY5" fmla="*/ 1048090 h 2275086"/>
              <a:gd name="connsiteX6" fmla="*/ 127000 w 279400"/>
              <a:gd name="connsiteY6" fmla="*/ 1251290 h 2275086"/>
              <a:gd name="connsiteX7" fmla="*/ 177800 w 279400"/>
              <a:gd name="connsiteY7" fmla="*/ 1352890 h 2275086"/>
              <a:gd name="connsiteX8" fmla="*/ 203200 w 279400"/>
              <a:gd name="connsiteY8" fmla="*/ 1479890 h 2275086"/>
              <a:gd name="connsiteX9" fmla="*/ 254000 w 279400"/>
              <a:gd name="connsiteY9" fmla="*/ 1556090 h 2275086"/>
              <a:gd name="connsiteX10" fmla="*/ 203200 w 279400"/>
              <a:gd name="connsiteY10" fmla="*/ 1708490 h 2275086"/>
              <a:gd name="connsiteX11" fmla="*/ 152400 w 279400"/>
              <a:gd name="connsiteY11" fmla="*/ 1810090 h 2275086"/>
              <a:gd name="connsiteX12" fmla="*/ 101600 w 279400"/>
              <a:gd name="connsiteY12" fmla="*/ 1962490 h 2275086"/>
              <a:gd name="connsiteX13" fmla="*/ 203200 w 279400"/>
              <a:gd name="connsiteY13" fmla="*/ 1962490 h 2275086"/>
              <a:gd name="connsiteX14" fmla="*/ 177800 w 279400"/>
              <a:gd name="connsiteY14" fmla="*/ 1759290 h 2275086"/>
              <a:gd name="connsiteX15" fmla="*/ 127000 w 279400"/>
              <a:gd name="connsiteY15" fmla="*/ 1606890 h 2275086"/>
              <a:gd name="connsiteX16" fmla="*/ 203200 w 279400"/>
              <a:gd name="connsiteY16" fmla="*/ 1454490 h 2275086"/>
              <a:gd name="connsiteX17" fmla="*/ 279400 w 279400"/>
              <a:gd name="connsiteY17" fmla="*/ 1302090 h 2275086"/>
              <a:gd name="connsiteX18" fmla="*/ 254000 w 279400"/>
              <a:gd name="connsiteY18" fmla="*/ 1124290 h 2275086"/>
              <a:gd name="connsiteX19" fmla="*/ 177800 w 279400"/>
              <a:gd name="connsiteY19" fmla="*/ 1022690 h 2275086"/>
              <a:gd name="connsiteX20" fmla="*/ 127000 w 279400"/>
              <a:gd name="connsiteY20" fmla="*/ 946490 h 2275086"/>
              <a:gd name="connsiteX21" fmla="*/ 177800 w 279400"/>
              <a:gd name="connsiteY21" fmla="*/ 768690 h 2275086"/>
              <a:gd name="connsiteX22" fmla="*/ 203200 w 279400"/>
              <a:gd name="connsiteY22" fmla="*/ 641690 h 2275086"/>
              <a:gd name="connsiteX23" fmla="*/ 254000 w 279400"/>
              <a:gd name="connsiteY23" fmla="*/ 540090 h 2275086"/>
              <a:gd name="connsiteX24" fmla="*/ 228600 w 279400"/>
              <a:gd name="connsiteY24" fmla="*/ 413090 h 2275086"/>
              <a:gd name="connsiteX25" fmla="*/ 177800 w 279400"/>
              <a:gd name="connsiteY25" fmla="*/ 336890 h 2275086"/>
              <a:gd name="connsiteX26" fmla="*/ 152400 w 279400"/>
              <a:gd name="connsiteY26" fmla="*/ 260690 h 2275086"/>
              <a:gd name="connsiteX27" fmla="*/ 177800 w 279400"/>
              <a:gd name="connsiteY27" fmla="*/ 82890 h 2275086"/>
              <a:gd name="connsiteX28" fmla="*/ 228600 w 279400"/>
              <a:gd name="connsiteY28" fmla="*/ 6690 h 2275086"/>
              <a:gd name="connsiteX29" fmla="*/ 127000 w 279400"/>
              <a:gd name="connsiteY29" fmla="*/ 260690 h 2275086"/>
              <a:gd name="connsiteX30" fmla="*/ 101600 w 279400"/>
              <a:gd name="connsiteY30" fmla="*/ 336890 h 2275086"/>
              <a:gd name="connsiteX31" fmla="*/ 50800 w 279400"/>
              <a:gd name="connsiteY31" fmla="*/ 413090 h 2275086"/>
              <a:gd name="connsiteX32" fmla="*/ 101600 w 279400"/>
              <a:gd name="connsiteY32" fmla="*/ 844890 h 2275086"/>
              <a:gd name="connsiteX33" fmla="*/ 177800 w 279400"/>
              <a:gd name="connsiteY33" fmla="*/ 971890 h 2275086"/>
              <a:gd name="connsiteX34" fmla="*/ 254000 w 279400"/>
              <a:gd name="connsiteY34" fmla="*/ 1048090 h 2275086"/>
              <a:gd name="connsiteX35" fmla="*/ 254000 w 279400"/>
              <a:gd name="connsiteY35" fmla="*/ 1581490 h 2275086"/>
              <a:gd name="connsiteX36" fmla="*/ 203200 w 279400"/>
              <a:gd name="connsiteY36" fmla="*/ 1784690 h 2275086"/>
              <a:gd name="connsiteX37" fmla="*/ 203200 w 279400"/>
              <a:gd name="connsiteY37" fmla="*/ 2267290 h 2275086"/>
              <a:gd name="connsiteX38" fmla="*/ 127000 w 279400"/>
              <a:gd name="connsiteY38" fmla="*/ 2241890 h 2275086"/>
              <a:gd name="connsiteX39" fmla="*/ 127000 w 279400"/>
              <a:gd name="connsiteY39" fmla="*/ 1683090 h 2275086"/>
              <a:gd name="connsiteX40" fmla="*/ 177800 w 279400"/>
              <a:gd name="connsiteY40" fmla="*/ 1606890 h 2275086"/>
              <a:gd name="connsiteX41" fmla="*/ 228600 w 279400"/>
              <a:gd name="connsiteY41" fmla="*/ 1327490 h 2275086"/>
              <a:gd name="connsiteX42" fmla="*/ 203200 w 279400"/>
              <a:gd name="connsiteY42" fmla="*/ 971890 h 2275086"/>
              <a:gd name="connsiteX43" fmla="*/ 177800 w 279400"/>
              <a:gd name="connsiteY43" fmla="*/ 895690 h 2275086"/>
              <a:gd name="connsiteX44" fmla="*/ 127000 w 279400"/>
              <a:gd name="connsiteY44" fmla="*/ 819490 h 2275086"/>
              <a:gd name="connsiteX45" fmla="*/ 101600 w 279400"/>
              <a:gd name="connsiteY45" fmla="*/ 667090 h 2275086"/>
              <a:gd name="connsiteX46" fmla="*/ 76200 w 279400"/>
              <a:gd name="connsiteY46" fmla="*/ 540090 h 2275086"/>
              <a:gd name="connsiteX47" fmla="*/ 101600 w 279400"/>
              <a:gd name="connsiteY47" fmla="*/ 413090 h 2275086"/>
              <a:gd name="connsiteX48" fmla="*/ 152400 w 279400"/>
              <a:gd name="connsiteY48" fmla="*/ 235290 h 2275086"/>
              <a:gd name="connsiteX49" fmla="*/ 177800 w 279400"/>
              <a:gd name="connsiteY49" fmla="*/ 235290 h 22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9400" h="2275086">
                <a:moveTo>
                  <a:pt x="152400" y="82890"/>
                </a:moveTo>
                <a:cubicBezTo>
                  <a:pt x="231310" y="359074"/>
                  <a:pt x="221460" y="248748"/>
                  <a:pt x="177800" y="641690"/>
                </a:cubicBezTo>
                <a:cubicBezTo>
                  <a:pt x="174843" y="668300"/>
                  <a:pt x="167962" y="696103"/>
                  <a:pt x="152400" y="717890"/>
                </a:cubicBezTo>
                <a:cubicBezTo>
                  <a:pt x="124562" y="756864"/>
                  <a:pt x="81969" y="783126"/>
                  <a:pt x="50800" y="819490"/>
                </a:cubicBezTo>
                <a:cubicBezTo>
                  <a:pt x="30933" y="842668"/>
                  <a:pt x="16933" y="870290"/>
                  <a:pt x="0" y="895690"/>
                </a:cubicBezTo>
                <a:cubicBezTo>
                  <a:pt x="63844" y="1087221"/>
                  <a:pt x="-22277" y="851135"/>
                  <a:pt x="76200" y="1048090"/>
                </a:cubicBezTo>
                <a:cubicBezTo>
                  <a:pt x="114218" y="1124125"/>
                  <a:pt x="98017" y="1164342"/>
                  <a:pt x="127000" y="1251290"/>
                </a:cubicBezTo>
                <a:cubicBezTo>
                  <a:pt x="138974" y="1287211"/>
                  <a:pt x="160867" y="1319023"/>
                  <a:pt x="177800" y="1352890"/>
                </a:cubicBezTo>
                <a:cubicBezTo>
                  <a:pt x="186267" y="1395223"/>
                  <a:pt x="188041" y="1439467"/>
                  <a:pt x="203200" y="1479890"/>
                </a:cubicBezTo>
                <a:cubicBezTo>
                  <a:pt x="213919" y="1508473"/>
                  <a:pt x="254000" y="1525563"/>
                  <a:pt x="254000" y="1556090"/>
                </a:cubicBezTo>
                <a:cubicBezTo>
                  <a:pt x="254000" y="1609638"/>
                  <a:pt x="227147" y="1660595"/>
                  <a:pt x="203200" y="1708490"/>
                </a:cubicBezTo>
                <a:cubicBezTo>
                  <a:pt x="186267" y="1742357"/>
                  <a:pt x="166462" y="1774934"/>
                  <a:pt x="152400" y="1810090"/>
                </a:cubicBezTo>
                <a:cubicBezTo>
                  <a:pt x="132513" y="1859808"/>
                  <a:pt x="101600" y="1962490"/>
                  <a:pt x="101600" y="1962490"/>
                </a:cubicBezTo>
                <a:cubicBezTo>
                  <a:pt x="117856" y="1986874"/>
                  <a:pt x="186944" y="2141306"/>
                  <a:pt x="203200" y="1962490"/>
                </a:cubicBezTo>
                <a:cubicBezTo>
                  <a:pt x="209380" y="1894510"/>
                  <a:pt x="192103" y="1826035"/>
                  <a:pt x="177800" y="1759290"/>
                </a:cubicBezTo>
                <a:cubicBezTo>
                  <a:pt x="166580" y="1706931"/>
                  <a:pt x="127000" y="1606890"/>
                  <a:pt x="127000" y="1606890"/>
                </a:cubicBezTo>
                <a:cubicBezTo>
                  <a:pt x="190844" y="1415359"/>
                  <a:pt x="104723" y="1651445"/>
                  <a:pt x="203200" y="1454490"/>
                </a:cubicBezTo>
                <a:cubicBezTo>
                  <a:pt x="308360" y="1244169"/>
                  <a:pt x="133814" y="1520469"/>
                  <a:pt x="279400" y="1302090"/>
                </a:cubicBezTo>
                <a:cubicBezTo>
                  <a:pt x="270933" y="1242823"/>
                  <a:pt x="274460" y="1180554"/>
                  <a:pt x="254000" y="1124290"/>
                </a:cubicBezTo>
                <a:cubicBezTo>
                  <a:pt x="239533" y="1084505"/>
                  <a:pt x="202406" y="1057138"/>
                  <a:pt x="177800" y="1022690"/>
                </a:cubicBezTo>
                <a:cubicBezTo>
                  <a:pt x="160057" y="997849"/>
                  <a:pt x="143933" y="971890"/>
                  <a:pt x="127000" y="946490"/>
                </a:cubicBezTo>
                <a:cubicBezTo>
                  <a:pt x="155285" y="861634"/>
                  <a:pt x="156538" y="864371"/>
                  <a:pt x="177800" y="768690"/>
                </a:cubicBezTo>
                <a:cubicBezTo>
                  <a:pt x="187165" y="726546"/>
                  <a:pt x="189548" y="682646"/>
                  <a:pt x="203200" y="641690"/>
                </a:cubicBezTo>
                <a:cubicBezTo>
                  <a:pt x="215174" y="605769"/>
                  <a:pt x="237067" y="573957"/>
                  <a:pt x="254000" y="540090"/>
                </a:cubicBezTo>
                <a:cubicBezTo>
                  <a:pt x="245533" y="497757"/>
                  <a:pt x="243759" y="453513"/>
                  <a:pt x="228600" y="413090"/>
                </a:cubicBezTo>
                <a:cubicBezTo>
                  <a:pt x="217881" y="384507"/>
                  <a:pt x="191452" y="364194"/>
                  <a:pt x="177800" y="336890"/>
                </a:cubicBezTo>
                <a:cubicBezTo>
                  <a:pt x="165826" y="312943"/>
                  <a:pt x="160867" y="286090"/>
                  <a:pt x="152400" y="260690"/>
                </a:cubicBezTo>
                <a:cubicBezTo>
                  <a:pt x="160867" y="201423"/>
                  <a:pt x="160597" y="140234"/>
                  <a:pt x="177800" y="82890"/>
                </a:cubicBezTo>
                <a:cubicBezTo>
                  <a:pt x="186572" y="53650"/>
                  <a:pt x="221196" y="-22926"/>
                  <a:pt x="228600" y="6690"/>
                </a:cubicBezTo>
                <a:cubicBezTo>
                  <a:pt x="265176" y="152994"/>
                  <a:pt x="205300" y="182390"/>
                  <a:pt x="127000" y="260690"/>
                </a:cubicBezTo>
                <a:cubicBezTo>
                  <a:pt x="118533" y="286090"/>
                  <a:pt x="113574" y="312943"/>
                  <a:pt x="101600" y="336890"/>
                </a:cubicBezTo>
                <a:cubicBezTo>
                  <a:pt x="87948" y="364194"/>
                  <a:pt x="52593" y="382616"/>
                  <a:pt x="50800" y="413090"/>
                </a:cubicBezTo>
                <a:cubicBezTo>
                  <a:pt x="48265" y="456181"/>
                  <a:pt x="45345" y="732379"/>
                  <a:pt x="101600" y="844890"/>
                </a:cubicBezTo>
                <a:cubicBezTo>
                  <a:pt x="123678" y="889047"/>
                  <a:pt x="148179" y="932395"/>
                  <a:pt x="177800" y="971890"/>
                </a:cubicBezTo>
                <a:cubicBezTo>
                  <a:pt x="199353" y="1000627"/>
                  <a:pt x="228600" y="1022690"/>
                  <a:pt x="254000" y="1048090"/>
                </a:cubicBezTo>
                <a:cubicBezTo>
                  <a:pt x="175617" y="1283240"/>
                  <a:pt x="254000" y="1016902"/>
                  <a:pt x="254000" y="1581490"/>
                </a:cubicBezTo>
                <a:cubicBezTo>
                  <a:pt x="254000" y="1642792"/>
                  <a:pt x="223243" y="1724560"/>
                  <a:pt x="203200" y="1784690"/>
                </a:cubicBezTo>
                <a:cubicBezTo>
                  <a:pt x="221539" y="1931403"/>
                  <a:pt x="260345" y="2124428"/>
                  <a:pt x="203200" y="2267290"/>
                </a:cubicBezTo>
                <a:cubicBezTo>
                  <a:pt x="193256" y="2292149"/>
                  <a:pt x="152400" y="2250357"/>
                  <a:pt x="127000" y="2241890"/>
                </a:cubicBezTo>
                <a:cubicBezTo>
                  <a:pt x="70833" y="2017221"/>
                  <a:pt x="72327" y="2065800"/>
                  <a:pt x="127000" y="1683090"/>
                </a:cubicBezTo>
                <a:cubicBezTo>
                  <a:pt x="131317" y="1652870"/>
                  <a:pt x="160867" y="1632290"/>
                  <a:pt x="177800" y="1606890"/>
                </a:cubicBezTo>
                <a:cubicBezTo>
                  <a:pt x="186058" y="1565598"/>
                  <a:pt x="228600" y="1359987"/>
                  <a:pt x="228600" y="1327490"/>
                </a:cubicBezTo>
                <a:cubicBezTo>
                  <a:pt x="228600" y="1208655"/>
                  <a:pt x="217085" y="1089911"/>
                  <a:pt x="203200" y="971890"/>
                </a:cubicBezTo>
                <a:cubicBezTo>
                  <a:pt x="200072" y="945299"/>
                  <a:pt x="189774" y="919637"/>
                  <a:pt x="177800" y="895690"/>
                </a:cubicBezTo>
                <a:cubicBezTo>
                  <a:pt x="164148" y="868386"/>
                  <a:pt x="143933" y="844890"/>
                  <a:pt x="127000" y="819490"/>
                </a:cubicBezTo>
                <a:cubicBezTo>
                  <a:pt x="118533" y="768690"/>
                  <a:pt x="110813" y="717760"/>
                  <a:pt x="101600" y="667090"/>
                </a:cubicBezTo>
                <a:cubicBezTo>
                  <a:pt x="93877" y="624615"/>
                  <a:pt x="76200" y="583262"/>
                  <a:pt x="76200" y="540090"/>
                </a:cubicBezTo>
                <a:cubicBezTo>
                  <a:pt x="76200" y="496918"/>
                  <a:pt x="92235" y="455234"/>
                  <a:pt x="101600" y="413090"/>
                </a:cubicBezTo>
                <a:cubicBezTo>
                  <a:pt x="104423" y="400388"/>
                  <a:pt x="138257" y="256504"/>
                  <a:pt x="152400" y="235290"/>
                </a:cubicBezTo>
                <a:cubicBezTo>
                  <a:pt x="157096" y="228245"/>
                  <a:pt x="169333" y="235290"/>
                  <a:pt x="177800" y="235290"/>
                </a:cubicBezTo>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079313" y="4278882"/>
            <a:ext cx="2895600" cy="369332"/>
          </a:xfrm>
          <a:prstGeom prst="rect">
            <a:avLst/>
          </a:prstGeom>
          <a:noFill/>
        </p:spPr>
        <p:txBody>
          <a:bodyPr wrap="square" rtlCol="0">
            <a:spAutoFit/>
          </a:bodyPr>
          <a:lstStyle/>
          <a:p>
            <a:r>
              <a:rPr lang="en-US" dirty="0"/>
              <a:t>Cholesterol </a:t>
            </a:r>
            <a:endParaRPr lang="en-US" dirty="0"/>
          </a:p>
        </p:txBody>
      </p:sp>
      <p:sp>
        <p:nvSpPr>
          <p:cNvPr id="15" name="Freeform 14"/>
          <p:cNvSpPr/>
          <p:nvPr/>
        </p:nvSpPr>
        <p:spPr>
          <a:xfrm>
            <a:off x="8356600" y="3133814"/>
            <a:ext cx="304800" cy="2290137"/>
          </a:xfrm>
          <a:custGeom>
            <a:avLst/>
            <a:gdLst>
              <a:gd name="connsiteX0" fmla="*/ 50800 w 304800"/>
              <a:gd name="connsiteY0" fmla="*/ 203200 h 2290137"/>
              <a:gd name="connsiteX1" fmla="*/ 152400 w 304800"/>
              <a:gd name="connsiteY1" fmla="*/ 330200 h 2290137"/>
              <a:gd name="connsiteX2" fmla="*/ 152400 w 304800"/>
              <a:gd name="connsiteY2" fmla="*/ 533400 h 2290137"/>
              <a:gd name="connsiteX3" fmla="*/ 127000 w 304800"/>
              <a:gd name="connsiteY3" fmla="*/ 609600 h 2290137"/>
              <a:gd name="connsiteX4" fmla="*/ 101600 w 304800"/>
              <a:gd name="connsiteY4" fmla="*/ 787400 h 2290137"/>
              <a:gd name="connsiteX5" fmla="*/ 25400 w 304800"/>
              <a:gd name="connsiteY5" fmla="*/ 1066800 h 2290137"/>
              <a:gd name="connsiteX6" fmla="*/ 50800 w 304800"/>
              <a:gd name="connsiteY6" fmla="*/ 1879600 h 2290137"/>
              <a:gd name="connsiteX7" fmla="*/ 101600 w 304800"/>
              <a:gd name="connsiteY7" fmla="*/ 2032000 h 2290137"/>
              <a:gd name="connsiteX8" fmla="*/ 127000 w 304800"/>
              <a:gd name="connsiteY8" fmla="*/ 2108200 h 2290137"/>
              <a:gd name="connsiteX9" fmla="*/ 76200 w 304800"/>
              <a:gd name="connsiteY9" fmla="*/ 1905000 h 2290137"/>
              <a:gd name="connsiteX10" fmla="*/ 0 w 304800"/>
              <a:gd name="connsiteY10" fmla="*/ 1701800 h 2290137"/>
              <a:gd name="connsiteX11" fmla="*/ 25400 w 304800"/>
              <a:gd name="connsiteY11" fmla="*/ 1219200 h 2290137"/>
              <a:gd name="connsiteX12" fmla="*/ 127000 w 304800"/>
              <a:gd name="connsiteY12" fmla="*/ 1041400 h 2290137"/>
              <a:gd name="connsiteX13" fmla="*/ 177800 w 304800"/>
              <a:gd name="connsiteY13" fmla="*/ 838200 h 2290137"/>
              <a:gd name="connsiteX14" fmla="*/ 228600 w 304800"/>
              <a:gd name="connsiteY14" fmla="*/ 660400 h 2290137"/>
              <a:gd name="connsiteX15" fmla="*/ 203200 w 304800"/>
              <a:gd name="connsiteY15" fmla="*/ 482600 h 2290137"/>
              <a:gd name="connsiteX16" fmla="*/ 203200 w 304800"/>
              <a:gd name="connsiteY16" fmla="*/ 330200 h 2290137"/>
              <a:gd name="connsiteX17" fmla="*/ 254000 w 304800"/>
              <a:gd name="connsiteY17" fmla="*/ 406400 h 2290137"/>
              <a:gd name="connsiteX18" fmla="*/ 279400 w 304800"/>
              <a:gd name="connsiteY18" fmla="*/ 508000 h 2290137"/>
              <a:gd name="connsiteX19" fmla="*/ 228600 w 304800"/>
              <a:gd name="connsiteY19" fmla="*/ 787400 h 2290137"/>
              <a:gd name="connsiteX20" fmla="*/ 177800 w 304800"/>
              <a:gd name="connsiteY20" fmla="*/ 889000 h 2290137"/>
              <a:gd name="connsiteX21" fmla="*/ 127000 w 304800"/>
              <a:gd name="connsiteY21" fmla="*/ 965200 h 2290137"/>
              <a:gd name="connsiteX22" fmla="*/ 76200 w 304800"/>
              <a:gd name="connsiteY22" fmla="*/ 1117600 h 2290137"/>
              <a:gd name="connsiteX23" fmla="*/ 101600 w 304800"/>
              <a:gd name="connsiteY23" fmla="*/ 1447800 h 2290137"/>
              <a:gd name="connsiteX24" fmla="*/ 127000 w 304800"/>
              <a:gd name="connsiteY24" fmla="*/ 1574800 h 2290137"/>
              <a:gd name="connsiteX25" fmla="*/ 152400 w 304800"/>
              <a:gd name="connsiteY25" fmla="*/ 2184400 h 2290137"/>
              <a:gd name="connsiteX26" fmla="*/ 127000 w 304800"/>
              <a:gd name="connsiteY26" fmla="*/ 2286000 h 2290137"/>
              <a:gd name="connsiteX27" fmla="*/ 101600 w 304800"/>
              <a:gd name="connsiteY27" fmla="*/ 2133600 h 2290137"/>
              <a:gd name="connsiteX28" fmla="*/ 50800 w 304800"/>
              <a:gd name="connsiteY28" fmla="*/ 1752600 h 2290137"/>
              <a:gd name="connsiteX29" fmla="*/ 76200 w 304800"/>
              <a:gd name="connsiteY29" fmla="*/ 1498600 h 2290137"/>
              <a:gd name="connsiteX30" fmla="*/ 101600 w 304800"/>
              <a:gd name="connsiteY30" fmla="*/ 1422400 h 2290137"/>
              <a:gd name="connsiteX31" fmla="*/ 127000 w 304800"/>
              <a:gd name="connsiteY31" fmla="*/ 1320800 h 2290137"/>
              <a:gd name="connsiteX32" fmla="*/ 152400 w 304800"/>
              <a:gd name="connsiteY32" fmla="*/ 1193800 h 2290137"/>
              <a:gd name="connsiteX33" fmla="*/ 203200 w 304800"/>
              <a:gd name="connsiteY33" fmla="*/ 1117600 h 2290137"/>
              <a:gd name="connsiteX34" fmla="*/ 254000 w 304800"/>
              <a:gd name="connsiteY34" fmla="*/ 1016000 h 2290137"/>
              <a:gd name="connsiteX35" fmla="*/ 304800 w 304800"/>
              <a:gd name="connsiteY35" fmla="*/ 863600 h 2290137"/>
              <a:gd name="connsiteX36" fmla="*/ 279400 w 304800"/>
              <a:gd name="connsiteY36" fmla="*/ 635000 h 2290137"/>
              <a:gd name="connsiteX37" fmla="*/ 228600 w 304800"/>
              <a:gd name="connsiteY37" fmla="*/ 482600 h 2290137"/>
              <a:gd name="connsiteX38" fmla="*/ 152400 w 304800"/>
              <a:gd name="connsiteY38" fmla="*/ 203200 h 2290137"/>
              <a:gd name="connsiteX39" fmla="*/ 127000 w 304800"/>
              <a:gd name="connsiteY39" fmla="*/ 0 h 229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4800" h="2290137">
                <a:moveTo>
                  <a:pt x="50800" y="203200"/>
                </a:moveTo>
                <a:cubicBezTo>
                  <a:pt x="84667" y="245533"/>
                  <a:pt x="123667" y="284227"/>
                  <a:pt x="152400" y="330200"/>
                </a:cubicBezTo>
                <a:cubicBezTo>
                  <a:pt x="197821" y="402873"/>
                  <a:pt x="172782" y="451873"/>
                  <a:pt x="152400" y="533400"/>
                </a:cubicBezTo>
                <a:cubicBezTo>
                  <a:pt x="145906" y="559375"/>
                  <a:pt x="135467" y="584200"/>
                  <a:pt x="127000" y="609600"/>
                </a:cubicBezTo>
                <a:cubicBezTo>
                  <a:pt x="118533" y="668867"/>
                  <a:pt x="113341" y="728694"/>
                  <a:pt x="101600" y="787400"/>
                </a:cubicBezTo>
                <a:cubicBezTo>
                  <a:pt x="72953" y="930634"/>
                  <a:pt x="61893" y="957322"/>
                  <a:pt x="25400" y="1066800"/>
                </a:cubicBezTo>
                <a:cubicBezTo>
                  <a:pt x="33867" y="1337733"/>
                  <a:pt x="29466" y="1609375"/>
                  <a:pt x="50800" y="1879600"/>
                </a:cubicBezTo>
                <a:cubicBezTo>
                  <a:pt x="55014" y="1932982"/>
                  <a:pt x="84667" y="1981200"/>
                  <a:pt x="101600" y="2032000"/>
                </a:cubicBezTo>
                <a:cubicBezTo>
                  <a:pt x="110067" y="2057400"/>
                  <a:pt x="133494" y="2134175"/>
                  <a:pt x="127000" y="2108200"/>
                </a:cubicBezTo>
                <a:cubicBezTo>
                  <a:pt x="110067" y="2040467"/>
                  <a:pt x="107424" y="1967447"/>
                  <a:pt x="76200" y="1905000"/>
                </a:cubicBezTo>
                <a:cubicBezTo>
                  <a:pt x="9788" y="1772176"/>
                  <a:pt x="34583" y="1840134"/>
                  <a:pt x="0" y="1701800"/>
                </a:cubicBezTo>
                <a:cubicBezTo>
                  <a:pt x="8467" y="1540933"/>
                  <a:pt x="4565" y="1378936"/>
                  <a:pt x="25400" y="1219200"/>
                </a:cubicBezTo>
                <a:cubicBezTo>
                  <a:pt x="33258" y="1158953"/>
                  <a:pt x="100824" y="1093752"/>
                  <a:pt x="127000" y="1041400"/>
                </a:cubicBezTo>
                <a:cubicBezTo>
                  <a:pt x="154233" y="986934"/>
                  <a:pt x="166207" y="890369"/>
                  <a:pt x="177800" y="838200"/>
                </a:cubicBezTo>
                <a:cubicBezTo>
                  <a:pt x="199062" y="742519"/>
                  <a:pt x="200315" y="745256"/>
                  <a:pt x="228600" y="660400"/>
                </a:cubicBezTo>
                <a:cubicBezTo>
                  <a:pt x="220133" y="601133"/>
                  <a:pt x="213604" y="541557"/>
                  <a:pt x="203200" y="482600"/>
                </a:cubicBezTo>
                <a:cubicBezTo>
                  <a:pt x="141870" y="135066"/>
                  <a:pt x="115147" y="176108"/>
                  <a:pt x="203200" y="330200"/>
                </a:cubicBezTo>
                <a:cubicBezTo>
                  <a:pt x="218346" y="356705"/>
                  <a:pt x="237067" y="381000"/>
                  <a:pt x="254000" y="406400"/>
                </a:cubicBezTo>
                <a:cubicBezTo>
                  <a:pt x="262467" y="440267"/>
                  <a:pt x="279400" y="473091"/>
                  <a:pt x="279400" y="508000"/>
                </a:cubicBezTo>
                <a:cubicBezTo>
                  <a:pt x="279400" y="590891"/>
                  <a:pt x="264321" y="704052"/>
                  <a:pt x="228600" y="787400"/>
                </a:cubicBezTo>
                <a:cubicBezTo>
                  <a:pt x="213685" y="822203"/>
                  <a:pt x="196586" y="856125"/>
                  <a:pt x="177800" y="889000"/>
                </a:cubicBezTo>
                <a:cubicBezTo>
                  <a:pt x="162654" y="915505"/>
                  <a:pt x="139398" y="937304"/>
                  <a:pt x="127000" y="965200"/>
                </a:cubicBezTo>
                <a:cubicBezTo>
                  <a:pt x="105252" y="1014133"/>
                  <a:pt x="76200" y="1117600"/>
                  <a:pt x="76200" y="1117600"/>
                </a:cubicBezTo>
                <a:cubicBezTo>
                  <a:pt x="84667" y="1227667"/>
                  <a:pt x="89409" y="1338083"/>
                  <a:pt x="101600" y="1447800"/>
                </a:cubicBezTo>
                <a:cubicBezTo>
                  <a:pt x="106368" y="1490708"/>
                  <a:pt x="124030" y="1531731"/>
                  <a:pt x="127000" y="1574800"/>
                </a:cubicBezTo>
                <a:cubicBezTo>
                  <a:pt x="140993" y="1777694"/>
                  <a:pt x="143933" y="1981200"/>
                  <a:pt x="152400" y="2184400"/>
                </a:cubicBezTo>
                <a:cubicBezTo>
                  <a:pt x="143933" y="2218267"/>
                  <a:pt x="151684" y="2310684"/>
                  <a:pt x="127000" y="2286000"/>
                </a:cubicBezTo>
                <a:cubicBezTo>
                  <a:pt x="90583" y="2249583"/>
                  <a:pt x="110813" y="2184270"/>
                  <a:pt x="101600" y="2133600"/>
                </a:cubicBezTo>
                <a:cubicBezTo>
                  <a:pt x="54836" y="1876400"/>
                  <a:pt x="89713" y="2141726"/>
                  <a:pt x="50800" y="1752600"/>
                </a:cubicBezTo>
                <a:cubicBezTo>
                  <a:pt x="59267" y="1667933"/>
                  <a:pt x="63262" y="1582700"/>
                  <a:pt x="76200" y="1498600"/>
                </a:cubicBezTo>
                <a:cubicBezTo>
                  <a:pt x="80271" y="1472137"/>
                  <a:pt x="94245" y="1448144"/>
                  <a:pt x="101600" y="1422400"/>
                </a:cubicBezTo>
                <a:cubicBezTo>
                  <a:pt x="111190" y="1388834"/>
                  <a:pt x="119427" y="1354878"/>
                  <a:pt x="127000" y="1320800"/>
                </a:cubicBezTo>
                <a:cubicBezTo>
                  <a:pt x="136365" y="1278656"/>
                  <a:pt x="137241" y="1234223"/>
                  <a:pt x="152400" y="1193800"/>
                </a:cubicBezTo>
                <a:cubicBezTo>
                  <a:pt x="163119" y="1165217"/>
                  <a:pt x="188054" y="1144105"/>
                  <a:pt x="203200" y="1117600"/>
                </a:cubicBezTo>
                <a:cubicBezTo>
                  <a:pt x="221986" y="1084725"/>
                  <a:pt x="239938" y="1051156"/>
                  <a:pt x="254000" y="1016000"/>
                </a:cubicBezTo>
                <a:cubicBezTo>
                  <a:pt x="273887" y="966282"/>
                  <a:pt x="304800" y="863600"/>
                  <a:pt x="304800" y="863600"/>
                </a:cubicBezTo>
                <a:cubicBezTo>
                  <a:pt x="296333" y="787400"/>
                  <a:pt x="294436" y="710180"/>
                  <a:pt x="279400" y="635000"/>
                </a:cubicBezTo>
                <a:cubicBezTo>
                  <a:pt x="268898" y="582492"/>
                  <a:pt x="241587" y="534549"/>
                  <a:pt x="228600" y="482600"/>
                </a:cubicBezTo>
                <a:cubicBezTo>
                  <a:pt x="171306" y="253425"/>
                  <a:pt x="199878" y="345635"/>
                  <a:pt x="152400" y="203200"/>
                </a:cubicBezTo>
                <a:cubicBezTo>
                  <a:pt x="125803" y="17018"/>
                  <a:pt x="127000" y="85268"/>
                  <a:pt x="127000" y="0"/>
                </a:cubicBezTo>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39000" y="5501430"/>
            <a:ext cx="2895600" cy="369332"/>
          </a:xfrm>
          <a:prstGeom prst="rect">
            <a:avLst/>
          </a:prstGeom>
          <a:noFill/>
        </p:spPr>
        <p:txBody>
          <a:bodyPr wrap="square" rtlCol="0">
            <a:spAutoFit/>
          </a:bodyPr>
          <a:lstStyle/>
          <a:p>
            <a:r>
              <a:rPr lang="en-US" dirty="0"/>
              <a:t>String = carbohydrate</a:t>
            </a:r>
            <a:endParaRPr lang="en-US" dirty="0"/>
          </a:p>
        </p:txBody>
      </p:sp>
    </p:spTree>
    <p:extLst>
      <p:ext uri="{BB962C8B-B14F-4D97-AF65-F5344CB8AC3E}">
        <p14:creationId xmlns:p14="http://schemas.microsoft.com/office/powerpoint/2010/main" val="39930721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Nucleus</a:t>
            </a:r>
            <a:endParaRPr lang="en-US" dirty="0"/>
          </a:p>
        </p:txBody>
      </p:sp>
      <p:sp>
        <p:nvSpPr>
          <p:cNvPr id="3" name="Content Placeholder 2"/>
          <p:cNvSpPr>
            <a:spLocks noGrp="1"/>
          </p:cNvSpPr>
          <p:nvPr>
            <p:ph idx="1"/>
          </p:nvPr>
        </p:nvSpPr>
        <p:spPr/>
        <p:txBody>
          <a:bodyPr>
            <a:normAutofit/>
          </a:bodyPr>
          <a:lstStyle/>
          <a:p>
            <a:r>
              <a:rPr lang="en-US" sz="3200" dirty="0"/>
              <a:t>Add your nucleus to the cell.</a:t>
            </a:r>
          </a:p>
          <a:p>
            <a:r>
              <a:rPr lang="en-US" sz="3200" dirty="0"/>
              <a:t>Is this cell a eukaryotic or prokaryotic cell? How do you know?</a:t>
            </a:r>
          </a:p>
          <a:p>
            <a:r>
              <a:rPr lang="en-US" sz="3200" dirty="0"/>
              <a:t>What does the nucleus </a:t>
            </a:r>
            <a:r>
              <a:rPr lang="en-US" sz="3200" dirty="0"/>
              <a:t>hold in these cells?</a:t>
            </a:r>
            <a:endParaRPr lang="en-US" sz="3200" dirty="0"/>
          </a:p>
          <a:p>
            <a:endParaRPr lang="en-US" sz="3200" dirty="0"/>
          </a:p>
          <a:p>
            <a:pPr marL="0" indent="0">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4272087"/>
            <a:ext cx="2181529" cy="1914792"/>
          </a:xfrm>
          <a:prstGeom prst="rect">
            <a:avLst/>
          </a:prstGeom>
        </p:spPr>
      </p:pic>
      <p:sp>
        <p:nvSpPr>
          <p:cNvPr id="5" name="TextBox 4"/>
          <p:cNvSpPr txBox="1"/>
          <p:nvPr/>
        </p:nvSpPr>
        <p:spPr>
          <a:xfrm>
            <a:off x="4810071" y="6107668"/>
            <a:ext cx="2438400" cy="369332"/>
          </a:xfrm>
          <a:prstGeom prst="rect">
            <a:avLst/>
          </a:prstGeom>
          <a:noFill/>
        </p:spPr>
        <p:txBody>
          <a:bodyPr wrap="square" rtlCol="0">
            <a:spAutoFit/>
          </a:bodyPr>
          <a:lstStyle/>
          <a:p>
            <a:r>
              <a:rPr lang="en-US" dirty="0"/>
              <a:t>Cotton ball = nucleus</a:t>
            </a:r>
            <a:endParaRPr lang="en-US" dirty="0"/>
          </a:p>
        </p:txBody>
      </p:sp>
    </p:spTree>
    <p:extLst>
      <p:ext uri="{BB962C8B-B14F-4D97-AF65-F5344CB8AC3E}">
        <p14:creationId xmlns:p14="http://schemas.microsoft.com/office/powerpoint/2010/main" val="23751745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out our cell membrane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2392644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dirty="0"/>
              <a:t>What does the cell membrane do?</a:t>
            </a:r>
          </a:p>
        </p:txBody>
      </p:sp>
      <p:sp>
        <p:nvSpPr>
          <p:cNvPr id="12291" name="Rectangle 3"/>
          <p:cNvSpPr>
            <a:spLocks noGrp="1" noChangeArrowheads="1"/>
          </p:cNvSpPr>
          <p:nvPr>
            <p:ph type="body" sz="half" idx="1"/>
          </p:nvPr>
        </p:nvSpPr>
        <p:spPr/>
        <p:txBody>
          <a:bodyPr>
            <a:normAutofit/>
          </a:bodyPr>
          <a:lstStyle/>
          <a:p>
            <a:pPr eaLnBrk="1" hangingPunct="1"/>
            <a:r>
              <a:rPr lang="en-US" sz="2800" dirty="0"/>
              <a:t>The cell membrane helps cells maintain homeostasis by allowing </a:t>
            </a:r>
            <a:r>
              <a:rPr lang="en-US" sz="2800" b="1" u="sng" dirty="0">
                <a:solidFill>
                  <a:srgbClr val="FF0000"/>
                </a:solidFill>
              </a:rPr>
              <a:t>SOME</a:t>
            </a:r>
            <a:r>
              <a:rPr lang="en-US" sz="2800" dirty="0"/>
              <a:t> things to enter/exit the cell and not others – it is </a:t>
            </a:r>
            <a:r>
              <a:rPr lang="en-US" sz="2800" b="1" u="sng" dirty="0">
                <a:solidFill>
                  <a:srgbClr val="FF0000"/>
                </a:solidFill>
              </a:rPr>
              <a:t>SEMI-PERMEABLE</a:t>
            </a:r>
          </a:p>
          <a:p>
            <a:pPr eaLnBrk="1" hangingPunct="1"/>
            <a:endParaRPr lang="en-US" sz="2800" b="1" u="sng" dirty="0">
              <a:solidFill>
                <a:srgbClr val="FF0000"/>
              </a:solidFill>
            </a:endParaRPr>
          </a:p>
          <a:p>
            <a:pPr eaLnBrk="1" hangingPunct="1">
              <a:buFontTx/>
              <a:buNone/>
            </a:pPr>
            <a:endParaRPr lang="en-US" sz="2800" b="1" dirty="0"/>
          </a:p>
          <a:p>
            <a:pPr eaLnBrk="1" hangingPunct="1">
              <a:spcBef>
                <a:spcPct val="50000"/>
              </a:spcBef>
              <a:buFontTx/>
              <a:buNone/>
            </a:pPr>
            <a:r>
              <a:rPr lang="en-US" sz="2800" dirty="0"/>
              <a:t>	</a:t>
            </a:r>
          </a:p>
        </p:txBody>
      </p:sp>
      <p:sp>
        <p:nvSpPr>
          <p:cNvPr id="12292" name="Rectangle 4"/>
          <p:cNvSpPr>
            <a:spLocks noGrp="1" noChangeArrowheads="1"/>
          </p:cNvSpPr>
          <p:nvPr>
            <p:ph sz="half" idx="2"/>
          </p:nvPr>
        </p:nvSpPr>
        <p:spPr/>
        <p:txBody>
          <a:bodyPr/>
          <a:lstStyle/>
          <a:p>
            <a:pPr eaLnBrk="1" hangingPunct="1">
              <a:lnSpc>
                <a:spcPct val="90000"/>
              </a:lnSpc>
            </a:pPr>
            <a:endParaRPr lang="en-US" sz="2000" dirty="0"/>
          </a:p>
        </p:txBody>
      </p:sp>
      <p:pic>
        <p:nvPicPr>
          <p:cNvPr id="12293" name="Picture 5" descr="cellposter_060105tmb"/>
          <p:cNvPicPr>
            <a:picLocks noChangeAspect="1" noChangeArrowheads="1"/>
          </p:cNvPicPr>
          <p:nvPr/>
        </p:nvPicPr>
        <p:blipFill>
          <a:blip r:embed="rId2" cstate="print"/>
          <a:srcRect/>
          <a:stretch>
            <a:fillRect/>
          </a:stretch>
        </p:blipFill>
        <p:spPr bwMode="auto">
          <a:xfrm>
            <a:off x="6324600" y="1600200"/>
            <a:ext cx="4022047" cy="3810000"/>
          </a:xfrm>
          <a:prstGeom prst="rect">
            <a:avLst/>
          </a:prstGeom>
          <a:noFill/>
          <a:ln w="9525">
            <a:noFill/>
            <a:miter lim="800000"/>
            <a:headEnd/>
            <a:tailEnd/>
          </a:ln>
        </p:spPr>
      </p:pic>
    </p:spTree>
    <p:extLst>
      <p:ext uri="{BB962C8B-B14F-4D97-AF65-F5344CB8AC3E}">
        <p14:creationId xmlns:p14="http://schemas.microsoft.com/office/powerpoint/2010/main" val="41639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2"/>
          </p:nvPr>
        </p:nvSpPr>
        <p:spPr/>
        <p:txBody>
          <a:bodyPr/>
          <a:lstStyle/>
          <a:p>
            <a:r>
              <a:rPr lang="en-US" dirty="0" smtClean="0"/>
              <a:t>If ANYTHING could freely move in and out of the membrane, would it still be called semi-permeable?</a:t>
            </a:r>
          </a:p>
          <a:p>
            <a:r>
              <a:rPr lang="en-US" dirty="0" smtClean="0"/>
              <a:t>If NOTHING could move in and out of the membrane, would it still be called semi-permeable?</a:t>
            </a:r>
          </a:p>
          <a:p>
            <a:endParaRPr lang="en-US" dirty="0"/>
          </a:p>
        </p:txBody>
      </p:sp>
    </p:spTree>
    <p:extLst>
      <p:ext uri="{BB962C8B-B14F-4D97-AF65-F5344CB8AC3E}">
        <p14:creationId xmlns:p14="http://schemas.microsoft.com/office/powerpoint/2010/main" val="22408851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626" y="381000"/>
            <a:ext cx="8229600" cy="990600"/>
          </a:xfrm>
        </p:spPr>
        <p:txBody>
          <a:bodyPr/>
          <a:lstStyle/>
          <a:p>
            <a:r>
              <a:rPr lang="en-US" dirty="0" smtClean="0"/>
              <a:t>Semi-permeable</a:t>
            </a:r>
            <a:endParaRPr lang="en-US" dirty="0"/>
          </a:p>
        </p:txBody>
      </p:sp>
      <p:sp>
        <p:nvSpPr>
          <p:cNvPr id="3" name="Content Placeholder 2"/>
          <p:cNvSpPr>
            <a:spLocks noGrp="1"/>
          </p:cNvSpPr>
          <p:nvPr>
            <p:ph idx="1"/>
          </p:nvPr>
        </p:nvSpPr>
        <p:spPr>
          <a:xfrm>
            <a:off x="1676400" y="1371600"/>
            <a:ext cx="4953000" cy="4876800"/>
          </a:xfrm>
        </p:spPr>
        <p:txBody>
          <a:bodyPr>
            <a:normAutofit/>
          </a:bodyPr>
          <a:lstStyle/>
          <a:p>
            <a:r>
              <a:rPr lang="en-US" sz="3200" b="1" dirty="0"/>
              <a:t>Semi </a:t>
            </a:r>
            <a:r>
              <a:rPr lang="en-US" sz="3200" dirty="0"/>
              <a:t>= Partially</a:t>
            </a:r>
          </a:p>
          <a:p>
            <a:r>
              <a:rPr lang="en-US" sz="3200" b="1" dirty="0"/>
              <a:t>Permeable</a:t>
            </a:r>
            <a:r>
              <a:rPr lang="en-US" sz="3200" dirty="0"/>
              <a:t> = Allowing things to pass through</a:t>
            </a:r>
          </a:p>
          <a:p>
            <a:r>
              <a:rPr lang="en-US" sz="3200" dirty="0"/>
              <a:t>Semi-permeable means that some things can enter and leave while other things cannot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981" y="0"/>
            <a:ext cx="3625831" cy="6858000"/>
          </a:xfrm>
          <a:prstGeom prst="rect">
            <a:avLst/>
          </a:prstGeom>
        </p:spPr>
      </p:pic>
    </p:spTree>
    <p:extLst>
      <p:ext uri="{BB962C8B-B14F-4D97-AF65-F5344CB8AC3E}">
        <p14:creationId xmlns:p14="http://schemas.microsoft.com/office/powerpoint/2010/main" val="28881175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SEMI-PERMEABLE?</a:t>
            </a:r>
            <a:endParaRPr lang="en-US" dirty="0"/>
          </a:p>
        </p:txBody>
      </p:sp>
      <p:sp>
        <p:nvSpPr>
          <p:cNvPr id="3" name="Content Placeholder 2"/>
          <p:cNvSpPr>
            <a:spLocks noGrp="1"/>
          </p:cNvSpPr>
          <p:nvPr>
            <p:ph idx="1"/>
          </p:nvPr>
        </p:nvSpPr>
        <p:spPr/>
        <p:txBody>
          <a:bodyPr>
            <a:normAutofit lnSpcReduction="10000"/>
          </a:bodyPr>
          <a:lstStyle/>
          <a:p>
            <a:r>
              <a:rPr lang="en-US" dirty="0" smtClean="0"/>
              <a:t>Yay = Thumbs up</a:t>
            </a:r>
          </a:p>
          <a:p>
            <a:r>
              <a:rPr lang="en-US" dirty="0" smtClean="0"/>
              <a:t>Nay = Thumbs down</a:t>
            </a:r>
          </a:p>
          <a:p>
            <a:pPr marL="0" indent="0">
              <a:buNone/>
            </a:pPr>
            <a:endParaRPr lang="en-US" sz="3200" dirty="0"/>
          </a:p>
          <a:p>
            <a:pPr marL="0" indent="0">
              <a:buNone/>
            </a:pPr>
            <a:r>
              <a:rPr lang="en-US" sz="3200" b="1" u="sng" dirty="0"/>
              <a:t>ASK YOURSELF: </a:t>
            </a:r>
          </a:p>
          <a:p>
            <a:pPr marL="0" indent="0">
              <a:buNone/>
            </a:pPr>
            <a:r>
              <a:rPr lang="en-US" sz="3200" dirty="0"/>
              <a:t>A</a:t>
            </a:r>
            <a:r>
              <a:rPr lang="en-US" sz="3200" dirty="0"/>
              <a:t>re only certain things able to go in and out? If </a:t>
            </a:r>
            <a:r>
              <a:rPr lang="en-US" sz="3200" b="1" u="sng" dirty="0"/>
              <a:t>yes</a:t>
            </a:r>
            <a:r>
              <a:rPr lang="en-US" sz="3200" dirty="0"/>
              <a:t>, it is </a:t>
            </a:r>
            <a:r>
              <a:rPr lang="en-US" sz="3200" b="1" dirty="0"/>
              <a:t>SEMI-PERMEABLE</a:t>
            </a:r>
            <a:endParaRPr lang="en-US" sz="3200" dirty="0"/>
          </a:p>
        </p:txBody>
      </p:sp>
    </p:spTree>
    <p:extLst>
      <p:ext uri="{BB962C8B-B14F-4D97-AF65-F5344CB8AC3E}">
        <p14:creationId xmlns:p14="http://schemas.microsoft.com/office/powerpoint/2010/main" val="15164593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White House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27464" y="1600200"/>
            <a:ext cx="7337072" cy="4876800"/>
          </a:xfrm>
        </p:spPr>
      </p:pic>
    </p:spTree>
    <p:extLst>
      <p:ext uri="{BB962C8B-B14F-4D97-AF65-F5344CB8AC3E}">
        <p14:creationId xmlns:p14="http://schemas.microsoft.com/office/powerpoint/2010/main" val="309311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differences…</a:t>
            </a:r>
            <a:endParaRPr lang="en-US" dirty="0"/>
          </a:p>
        </p:txBody>
      </p:sp>
      <p:pic>
        <p:nvPicPr>
          <p:cNvPr id="2050" name="Picture 2" descr="Image result for compare prokaryotic and eukaryotic cel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1399" y="2285999"/>
            <a:ext cx="7501833" cy="358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056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973" y="-369293"/>
            <a:ext cx="8569254" cy="1669241"/>
          </a:xfrm>
        </p:spPr>
        <p:txBody>
          <a:bodyPr/>
          <a:lstStyle/>
          <a:p>
            <a:r>
              <a:rPr lang="en-US" dirty="0"/>
              <a:t/>
            </a:r>
            <a:br>
              <a:rPr lang="en-US" dirty="0"/>
            </a:br>
            <a:r>
              <a:rPr lang="en-US" dirty="0" err="1" smtClean="0"/>
              <a:t>Saya’s</a:t>
            </a:r>
            <a:r>
              <a:rPr lang="en-US" dirty="0" smtClean="0"/>
              <a:t> class during lunch…</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0800000">
            <a:off x="2844800" y="1600200"/>
            <a:ext cx="6502400" cy="4876800"/>
          </a:xfrm>
        </p:spPr>
      </p:pic>
    </p:spTree>
    <p:extLst>
      <p:ext uri="{BB962C8B-B14F-4D97-AF65-F5344CB8AC3E}">
        <p14:creationId xmlns:p14="http://schemas.microsoft.com/office/powerpoint/2010/main" val="3544298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Exclusive Club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1551317"/>
            <a:ext cx="5764242" cy="4316083"/>
          </a:xfrm>
        </p:spPr>
      </p:pic>
    </p:spTree>
    <p:extLst>
      <p:ext uri="{BB962C8B-B14F-4D97-AF65-F5344CB8AC3E}">
        <p14:creationId xmlns:p14="http://schemas.microsoft.com/office/powerpoint/2010/main" val="1876814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check</a:t>
            </a:r>
            <a:endParaRPr lang="en-US" b="1" dirty="0"/>
          </a:p>
        </p:txBody>
      </p:sp>
      <p:sp>
        <p:nvSpPr>
          <p:cNvPr id="5" name="Content Placeholder 4"/>
          <p:cNvSpPr>
            <a:spLocks noGrp="1"/>
          </p:cNvSpPr>
          <p:nvPr>
            <p:ph idx="1"/>
          </p:nvPr>
        </p:nvSpPr>
        <p:spPr>
          <a:xfrm>
            <a:off x="1981200" y="1828801"/>
            <a:ext cx="8229600" cy="1066801"/>
          </a:xfrm>
          <a:solidFill>
            <a:srgbClr val="9FDAFB"/>
          </a:solidFill>
        </p:spPr>
        <p:txBody>
          <a:bodyPr>
            <a:normAutofit/>
          </a:bodyPr>
          <a:lstStyle/>
          <a:p>
            <a:r>
              <a:rPr lang="en-US" sz="3200" dirty="0"/>
              <a:t>What are two types of proteins that are part of the cell membrane? What are their functions?</a:t>
            </a:r>
            <a:endParaRPr lang="en-US" sz="3200" dirty="0"/>
          </a:p>
        </p:txBody>
      </p:sp>
      <p:sp>
        <p:nvSpPr>
          <p:cNvPr id="7" name="TextBox 6"/>
          <p:cNvSpPr txBox="1"/>
          <p:nvPr/>
        </p:nvSpPr>
        <p:spPr>
          <a:xfrm>
            <a:off x="1981200" y="3657600"/>
            <a:ext cx="8153400" cy="1569660"/>
          </a:xfrm>
          <a:prstGeom prst="rect">
            <a:avLst/>
          </a:prstGeom>
          <a:solidFill>
            <a:srgbClr val="9FDAFB"/>
          </a:solidFill>
        </p:spPr>
        <p:txBody>
          <a:bodyPr wrap="square" rtlCol="0">
            <a:spAutoFit/>
          </a:bodyPr>
          <a:lstStyle/>
          <a:p>
            <a:pPr marL="285750" indent="-285750">
              <a:buFont typeface="Arial"/>
              <a:buChar char="•"/>
            </a:pPr>
            <a:r>
              <a:rPr lang="en-US" sz="3200" dirty="0"/>
              <a:t>What is it called when the cell membrane chooses to let certain things through, but not all things?</a:t>
            </a:r>
            <a:endParaRPr lang="en-US" sz="3200" dirty="0"/>
          </a:p>
        </p:txBody>
      </p:sp>
    </p:spTree>
    <p:extLst>
      <p:ext uri="{BB962C8B-B14F-4D97-AF65-F5344CB8AC3E}">
        <p14:creationId xmlns:p14="http://schemas.microsoft.com/office/powerpoint/2010/main" val="2795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3/29/17</a:t>
            </a:r>
            <a:endParaRPr lang="en-US" dirty="0"/>
          </a:p>
        </p:txBody>
      </p:sp>
      <p:sp>
        <p:nvSpPr>
          <p:cNvPr id="3" name="Content Placeholder 2"/>
          <p:cNvSpPr>
            <a:spLocks noGrp="1"/>
          </p:cNvSpPr>
          <p:nvPr>
            <p:ph idx="1"/>
          </p:nvPr>
        </p:nvSpPr>
        <p:spPr/>
        <p:txBody>
          <a:bodyPr>
            <a:normAutofit/>
          </a:bodyPr>
          <a:lstStyle/>
          <a:p>
            <a:r>
              <a:rPr lang="en-US" sz="3200" dirty="0" smtClean="0"/>
              <a:t>Peer Review Analysis Section (20 min)</a:t>
            </a:r>
          </a:p>
          <a:p>
            <a:r>
              <a:rPr lang="en-US" sz="3200" dirty="0" smtClean="0"/>
              <a:t>If done early, work on study guide!</a:t>
            </a:r>
            <a:endParaRPr lang="en-US" sz="3200" dirty="0"/>
          </a:p>
        </p:txBody>
      </p:sp>
    </p:spTree>
    <p:extLst>
      <p:ext uri="{BB962C8B-B14F-4D97-AF65-F5344CB8AC3E}">
        <p14:creationId xmlns:p14="http://schemas.microsoft.com/office/powerpoint/2010/main" val="16839207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a:t>
            </a:r>
            <a:endParaRPr lang="en-US" dirty="0"/>
          </a:p>
        </p:txBody>
      </p:sp>
      <p:sp>
        <p:nvSpPr>
          <p:cNvPr id="3" name="Content Placeholder 2"/>
          <p:cNvSpPr>
            <a:spLocks noGrp="1"/>
          </p:cNvSpPr>
          <p:nvPr>
            <p:ph idx="1"/>
          </p:nvPr>
        </p:nvSpPr>
        <p:spPr>
          <a:xfrm>
            <a:off x="1295401" y="2556932"/>
            <a:ext cx="8276302" cy="3318936"/>
          </a:xfrm>
          <a:solidFill>
            <a:schemeClr val="accent1">
              <a:lumMod val="20000"/>
              <a:lumOff val="80000"/>
            </a:schemeClr>
          </a:solidFill>
        </p:spPr>
        <p:txBody>
          <a:bodyPr>
            <a:normAutofit lnSpcReduction="10000"/>
          </a:bodyPr>
          <a:lstStyle/>
          <a:p>
            <a:r>
              <a:rPr lang="en-US" dirty="0" smtClean="0"/>
              <a:t>Draw a cell membrane w/ chalk. Make sure it has:</a:t>
            </a:r>
          </a:p>
          <a:p>
            <a:pPr marL="0" indent="0">
              <a:buNone/>
            </a:pPr>
            <a:r>
              <a:rPr lang="en-US" dirty="0" smtClean="0"/>
              <a:t>-phospholipid bilayer (make the circle have about a 4 meter diameter) </a:t>
            </a:r>
          </a:p>
          <a:p>
            <a:pPr marL="0" indent="0">
              <a:buNone/>
            </a:pPr>
            <a:r>
              <a:rPr lang="en-US" dirty="0" smtClean="0"/>
              <a:t>-protein channel (about 1.5 meters wide)</a:t>
            </a:r>
          </a:p>
          <a:p>
            <a:pPr marL="0" indent="0">
              <a:buNone/>
            </a:pPr>
            <a:r>
              <a:rPr lang="en-US" dirty="0" smtClean="0"/>
              <a:t>-protein receptor</a:t>
            </a:r>
          </a:p>
          <a:p>
            <a:pPr marL="0" indent="0">
              <a:buNone/>
            </a:pPr>
            <a:r>
              <a:rPr lang="en-US" dirty="0" smtClean="0"/>
              <a:t>-carbohydrate (you can name your team)</a:t>
            </a:r>
          </a:p>
          <a:p>
            <a:pPr marL="0" indent="0">
              <a:buNone/>
            </a:pPr>
            <a:r>
              <a:rPr lang="en-US" dirty="0" smtClean="0"/>
              <a:t>-cholesterol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2578037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Diffusion?</a:t>
            </a:r>
            <a:endParaRPr lang="en-US" dirty="0"/>
          </a:p>
        </p:txBody>
      </p:sp>
      <p:sp>
        <p:nvSpPr>
          <p:cNvPr id="3" name="Content Placeholder 2"/>
          <p:cNvSpPr>
            <a:spLocks noGrp="1"/>
          </p:cNvSpPr>
          <p:nvPr>
            <p:ph idx="1"/>
          </p:nvPr>
        </p:nvSpPr>
        <p:spPr>
          <a:xfrm>
            <a:off x="1756913" y="2435555"/>
            <a:ext cx="8229600" cy="3352769"/>
          </a:xfrm>
        </p:spPr>
        <p:txBody>
          <a:bodyPr>
            <a:normAutofit fontScale="62500" lnSpcReduction="20000"/>
          </a:bodyPr>
          <a:lstStyle/>
          <a:p>
            <a:r>
              <a:rPr lang="en-US" sz="4286" dirty="0"/>
              <a:t>The tendency of molecules to move from </a:t>
            </a:r>
            <a:r>
              <a:rPr lang="en-US" sz="4286" b="1" u="sng" dirty="0">
                <a:solidFill>
                  <a:srgbClr val="FF0000"/>
                </a:solidFill>
              </a:rPr>
              <a:t>HIGH</a:t>
            </a:r>
            <a:r>
              <a:rPr lang="en-US" sz="4286" dirty="0"/>
              <a:t> concentration to </a:t>
            </a:r>
            <a:r>
              <a:rPr lang="en-US" sz="4286" b="1" u="sng" dirty="0">
                <a:solidFill>
                  <a:srgbClr val="FF0000"/>
                </a:solidFill>
              </a:rPr>
              <a:t>LOW</a:t>
            </a:r>
            <a:r>
              <a:rPr lang="en-US" sz="4286" dirty="0"/>
              <a:t> concentration</a:t>
            </a:r>
          </a:p>
          <a:p>
            <a:r>
              <a:rPr lang="en-US" sz="4286" dirty="0"/>
              <a:t>Molecules can diffuse in air and in liquids</a:t>
            </a:r>
          </a:p>
          <a:p>
            <a:r>
              <a:rPr lang="en-US" sz="4286" b="1" u="sng" dirty="0">
                <a:solidFill>
                  <a:srgbClr val="FF0000"/>
                </a:solidFill>
              </a:rPr>
              <a:t>NO</a:t>
            </a:r>
            <a:r>
              <a:rPr lang="en-US" sz="4286" dirty="0"/>
              <a:t> energy required</a:t>
            </a:r>
          </a:p>
          <a:p>
            <a:endParaRPr lang="en-US" dirty="0" smtClean="0"/>
          </a:p>
          <a:p>
            <a:endParaRPr lang="en-US" dirty="0" smtClean="0"/>
          </a:p>
          <a:p>
            <a:endParaRPr lang="en-US" dirty="0" smtClean="0"/>
          </a:p>
          <a:p>
            <a:endParaRPr lang="en-US" dirty="0" smtClean="0"/>
          </a:p>
          <a:p>
            <a:pPr>
              <a:buNone/>
            </a:pPr>
            <a:r>
              <a:rPr lang="en-US" sz="2560" dirty="0"/>
              <a:t>	</a:t>
            </a:r>
            <a:endParaRPr lang="en-US" sz="2560" dirty="0"/>
          </a:p>
        </p:txBody>
      </p:sp>
      <p:pic>
        <p:nvPicPr>
          <p:cNvPr id="6" name="Picture 5">
            <a:hlinkClick r:id="rId2"/>
          </p:cNvPr>
          <p:cNvPicPr>
            <a:picLocks noChangeAspect="1"/>
          </p:cNvPicPr>
          <p:nvPr/>
        </p:nvPicPr>
        <p:blipFill>
          <a:blip r:embed="rId3" cstate="print"/>
          <a:stretch>
            <a:fillRect/>
          </a:stretch>
        </p:blipFill>
        <p:spPr>
          <a:xfrm>
            <a:off x="5871713" y="4148917"/>
            <a:ext cx="4563776" cy="1908131"/>
          </a:xfrm>
          <a:prstGeom prst="rect">
            <a:avLst/>
          </a:prstGeom>
        </p:spPr>
      </p:pic>
    </p:spTree>
    <p:extLst>
      <p:ext uri="{BB962C8B-B14F-4D97-AF65-F5344CB8AC3E}">
        <p14:creationId xmlns:p14="http://schemas.microsoft.com/office/powerpoint/2010/main" val="20091174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solidFill>
                <a:srgbClr val="00B0F0"/>
              </a:solidFill>
            </a:endParaRPr>
          </a:p>
        </p:txBody>
      </p:sp>
      <p:cxnSp>
        <p:nvCxnSpPr>
          <p:cNvPr id="5" name="Straight Connector 4"/>
          <p:cNvCxnSpPr/>
          <p:nvPr/>
        </p:nvCxnSpPr>
        <p:spPr>
          <a:xfrm rot="5400000">
            <a:off x="4023520" y="4053681"/>
            <a:ext cx="4144963" cy="1588"/>
          </a:xfrm>
          <a:prstGeom prst="line">
            <a:avLst/>
          </a:prstGeom>
          <a:ln w="698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43400" y="6126958"/>
            <a:ext cx="3810000" cy="461665"/>
          </a:xfrm>
          <a:prstGeom prst="rect">
            <a:avLst/>
          </a:prstGeom>
          <a:noFill/>
        </p:spPr>
        <p:txBody>
          <a:bodyPr wrap="square" rtlCol="0">
            <a:spAutoFit/>
          </a:bodyPr>
          <a:lstStyle/>
          <a:p>
            <a:r>
              <a:rPr lang="en-US" sz="2400" dirty="0">
                <a:solidFill>
                  <a:srgbClr val="00B0F0"/>
                </a:solidFill>
              </a:rPr>
              <a:t>Semi-permeable membrane</a:t>
            </a:r>
            <a:endParaRPr lang="en-US" sz="2400" dirty="0">
              <a:solidFill>
                <a:srgbClr val="00B0F0"/>
              </a:solidFill>
            </a:endParaRPr>
          </a:p>
        </p:txBody>
      </p:sp>
      <p:sp>
        <p:nvSpPr>
          <p:cNvPr id="8" name="Oval 7"/>
          <p:cNvSpPr/>
          <p:nvPr/>
        </p:nvSpPr>
        <p:spPr>
          <a:xfrm>
            <a:off x="4724400" y="2209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9" name="Oval 8"/>
          <p:cNvSpPr/>
          <p:nvPr/>
        </p:nvSpPr>
        <p:spPr>
          <a:xfrm>
            <a:off x="4038600" y="2667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B0F0"/>
              </a:solidFill>
            </a:endParaRPr>
          </a:p>
        </p:txBody>
      </p:sp>
      <p:sp>
        <p:nvSpPr>
          <p:cNvPr id="10" name="Oval 9"/>
          <p:cNvSpPr/>
          <p:nvPr/>
        </p:nvSpPr>
        <p:spPr>
          <a:xfrm>
            <a:off x="5181600" y="3352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1" name="Oval 10"/>
          <p:cNvSpPr/>
          <p:nvPr/>
        </p:nvSpPr>
        <p:spPr>
          <a:xfrm>
            <a:off x="4038600" y="4038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2" name="Oval 11"/>
          <p:cNvSpPr/>
          <p:nvPr/>
        </p:nvSpPr>
        <p:spPr>
          <a:xfrm>
            <a:off x="3048000" y="2971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3" name="Oval 12"/>
          <p:cNvSpPr/>
          <p:nvPr/>
        </p:nvSpPr>
        <p:spPr>
          <a:xfrm>
            <a:off x="4876800" y="4572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4" name="Oval 13"/>
          <p:cNvSpPr/>
          <p:nvPr/>
        </p:nvSpPr>
        <p:spPr>
          <a:xfrm>
            <a:off x="3048000" y="4267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5" name="Oval 14"/>
          <p:cNvSpPr/>
          <p:nvPr/>
        </p:nvSpPr>
        <p:spPr>
          <a:xfrm>
            <a:off x="4038600" y="5334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246050585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solidFill>
                <a:srgbClr val="00B0F0"/>
              </a:solidFill>
            </a:endParaRPr>
          </a:p>
        </p:txBody>
      </p:sp>
      <p:cxnSp>
        <p:nvCxnSpPr>
          <p:cNvPr id="5" name="Straight Connector 4"/>
          <p:cNvCxnSpPr/>
          <p:nvPr/>
        </p:nvCxnSpPr>
        <p:spPr>
          <a:xfrm rot="5400000">
            <a:off x="4023520" y="4053681"/>
            <a:ext cx="4144963" cy="1588"/>
          </a:xfrm>
          <a:prstGeom prst="line">
            <a:avLst/>
          </a:prstGeom>
          <a:ln w="698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343400" y="6126958"/>
            <a:ext cx="3810000" cy="461665"/>
          </a:xfrm>
          <a:prstGeom prst="rect">
            <a:avLst/>
          </a:prstGeom>
          <a:noFill/>
        </p:spPr>
        <p:txBody>
          <a:bodyPr wrap="square" rtlCol="0">
            <a:spAutoFit/>
          </a:bodyPr>
          <a:lstStyle/>
          <a:p>
            <a:r>
              <a:rPr lang="en-US" sz="2400" dirty="0">
                <a:solidFill>
                  <a:srgbClr val="00B0F0"/>
                </a:solidFill>
              </a:rPr>
              <a:t>Semi-permeable membrane</a:t>
            </a:r>
            <a:endParaRPr lang="en-US" sz="2400" dirty="0">
              <a:solidFill>
                <a:srgbClr val="00B0F0"/>
              </a:solidFill>
            </a:endParaRPr>
          </a:p>
        </p:txBody>
      </p:sp>
      <p:sp>
        <p:nvSpPr>
          <p:cNvPr id="8" name="Oval 7"/>
          <p:cNvSpPr/>
          <p:nvPr/>
        </p:nvSpPr>
        <p:spPr>
          <a:xfrm>
            <a:off x="4724400" y="2209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9" name="Oval 8"/>
          <p:cNvSpPr/>
          <p:nvPr/>
        </p:nvSpPr>
        <p:spPr>
          <a:xfrm>
            <a:off x="8153400" y="4038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B0F0"/>
              </a:solidFill>
            </a:endParaRPr>
          </a:p>
        </p:txBody>
      </p:sp>
      <p:sp>
        <p:nvSpPr>
          <p:cNvPr id="10" name="Oval 9"/>
          <p:cNvSpPr/>
          <p:nvPr/>
        </p:nvSpPr>
        <p:spPr>
          <a:xfrm>
            <a:off x="7010400" y="3200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1" name="Oval 10"/>
          <p:cNvSpPr/>
          <p:nvPr/>
        </p:nvSpPr>
        <p:spPr>
          <a:xfrm>
            <a:off x="4038600" y="4038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2" name="Oval 11"/>
          <p:cNvSpPr/>
          <p:nvPr/>
        </p:nvSpPr>
        <p:spPr>
          <a:xfrm>
            <a:off x="3048000" y="2971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3" name="Oval 12"/>
          <p:cNvSpPr/>
          <p:nvPr/>
        </p:nvSpPr>
        <p:spPr>
          <a:xfrm>
            <a:off x="4876800" y="4572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4" name="Oval 13"/>
          <p:cNvSpPr/>
          <p:nvPr/>
        </p:nvSpPr>
        <p:spPr>
          <a:xfrm>
            <a:off x="3048000" y="4267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5" name="Oval 14"/>
          <p:cNvSpPr/>
          <p:nvPr/>
        </p:nvSpPr>
        <p:spPr>
          <a:xfrm>
            <a:off x="4038600" y="5334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16068108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00B0F0"/>
              </a:solidFill>
            </a:endParaRPr>
          </a:p>
        </p:txBody>
      </p:sp>
      <p:sp>
        <p:nvSpPr>
          <p:cNvPr id="3" name="Content Placeholder 2"/>
          <p:cNvSpPr>
            <a:spLocks noGrp="1"/>
          </p:cNvSpPr>
          <p:nvPr>
            <p:ph idx="1"/>
          </p:nvPr>
        </p:nvSpPr>
        <p:spPr/>
        <p:txBody>
          <a:bodyPr/>
          <a:lstStyle/>
          <a:p>
            <a:endParaRPr lang="en-US" dirty="0">
              <a:solidFill>
                <a:srgbClr val="00B0F0"/>
              </a:solidFill>
            </a:endParaRPr>
          </a:p>
        </p:txBody>
      </p:sp>
      <p:cxnSp>
        <p:nvCxnSpPr>
          <p:cNvPr id="4" name="Straight Connector 3"/>
          <p:cNvCxnSpPr/>
          <p:nvPr/>
        </p:nvCxnSpPr>
        <p:spPr>
          <a:xfrm rot="5400000">
            <a:off x="4023520" y="4053681"/>
            <a:ext cx="4144963" cy="1588"/>
          </a:xfrm>
          <a:prstGeom prst="line">
            <a:avLst/>
          </a:prstGeom>
          <a:ln w="69850">
            <a:prstDash val="dash"/>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343400" y="6126958"/>
            <a:ext cx="3810000" cy="461665"/>
          </a:xfrm>
          <a:prstGeom prst="rect">
            <a:avLst/>
          </a:prstGeom>
          <a:noFill/>
        </p:spPr>
        <p:txBody>
          <a:bodyPr wrap="square" rtlCol="0">
            <a:spAutoFit/>
          </a:bodyPr>
          <a:lstStyle/>
          <a:p>
            <a:r>
              <a:rPr lang="en-US" sz="2400" dirty="0">
                <a:solidFill>
                  <a:srgbClr val="00B0F0"/>
                </a:solidFill>
              </a:rPr>
              <a:t>Semi-permeable membrane</a:t>
            </a:r>
            <a:endParaRPr lang="en-US" sz="2400" dirty="0">
              <a:solidFill>
                <a:srgbClr val="00B0F0"/>
              </a:solidFill>
            </a:endParaRPr>
          </a:p>
        </p:txBody>
      </p:sp>
      <p:sp>
        <p:nvSpPr>
          <p:cNvPr id="6" name="Oval 5"/>
          <p:cNvSpPr/>
          <p:nvPr/>
        </p:nvSpPr>
        <p:spPr>
          <a:xfrm>
            <a:off x="8001000" y="4267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7" name="Oval 6"/>
          <p:cNvSpPr/>
          <p:nvPr/>
        </p:nvSpPr>
        <p:spPr>
          <a:xfrm>
            <a:off x="8763000" y="3200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8" name="Oval 7"/>
          <p:cNvSpPr/>
          <p:nvPr/>
        </p:nvSpPr>
        <p:spPr>
          <a:xfrm>
            <a:off x="2667000" y="2895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9" name="Oval 8"/>
          <p:cNvSpPr/>
          <p:nvPr/>
        </p:nvSpPr>
        <p:spPr>
          <a:xfrm>
            <a:off x="3886200" y="40386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0" name="Oval 9"/>
          <p:cNvSpPr/>
          <p:nvPr/>
        </p:nvSpPr>
        <p:spPr>
          <a:xfrm>
            <a:off x="5334000" y="4572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1" name="Oval 10"/>
          <p:cNvSpPr/>
          <p:nvPr/>
        </p:nvSpPr>
        <p:spPr>
          <a:xfrm>
            <a:off x="7696200" y="1981993"/>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2" name="Oval 11"/>
          <p:cNvSpPr/>
          <p:nvPr/>
        </p:nvSpPr>
        <p:spPr>
          <a:xfrm>
            <a:off x="2819400" y="35052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3" name="Oval 12"/>
          <p:cNvSpPr/>
          <p:nvPr/>
        </p:nvSpPr>
        <p:spPr>
          <a:xfrm>
            <a:off x="4343400" y="47244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4" name="Oval 13"/>
          <p:cNvSpPr/>
          <p:nvPr/>
        </p:nvSpPr>
        <p:spPr>
          <a:xfrm>
            <a:off x="3124200" y="45720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
        <p:nvSpPr>
          <p:cNvPr id="15" name="Oval 14"/>
          <p:cNvSpPr/>
          <p:nvPr/>
        </p:nvSpPr>
        <p:spPr>
          <a:xfrm>
            <a:off x="6781800" y="2590800"/>
            <a:ext cx="304800" cy="304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F0"/>
              </a:solidFill>
            </a:endParaRPr>
          </a:p>
        </p:txBody>
      </p:sp>
    </p:spTree>
    <p:extLst>
      <p:ext uri="{BB962C8B-B14F-4D97-AF65-F5344CB8AC3E}">
        <p14:creationId xmlns:p14="http://schemas.microsoft.com/office/powerpoint/2010/main" val="8939149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2" y="368834"/>
            <a:ext cx="8190802" cy="1560550"/>
          </a:xfrm>
        </p:spPr>
        <p:txBody>
          <a:bodyPr>
            <a:normAutofit/>
          </a:bodyPr>
          <a:lstStyle/>
          <a:p>
            <a:r>
              <a:rPr lang="en-US" b="1" dirty="0" smtClean="0"/>
              <a:t>3 ways things can pass through the cell membrane:</a:t>
            </a:r>
            <a:endParaRPr lang="en-US" dirty="0"/>
          </a:p>
        </p:txBody>
      </p:sp>
      <p:sp>
        <p:nvSpPr>
          <p:cNvPr id="3" name="Content Placeholder 2"/>
          <p:cNvSpPr>
            <a:spLocks noGrp="1"/>
          </p:cNvSpPr>
          <p:nvPr>
            <p:ph idx="1"/>
          </p:nvPr>
        </p:nvSpPr>
        <p:spPr>
          <a:xfrm>
            <a:off x="2044460" y="1883319"/>
            <a:ext cx="8231728" cy="4402699"/>
          </a:xfrm>
        </p:spPr>
        <p:txBody>
          <a:bodyPr>
            <a:normAutofit/>
          </a:bodyPr>
          <a:lstStyle/>
          <a:p>
            <a:pPr>
              <a:buNone/>
            </a:pPr>
            <a:r>
              <a:rPr lang="en-US" sz="3600" dirty="0"/>
              <a:t>Diffusion is a form of transport through the cell membrane.  There are 3 total.  They are:</a:t>
            </a:r>
          </a:p>
          <a:p>
            <a:pPr marL="971550" lvl="1" indent="-514350">
              <a:buFont typeface="+mj-lt"/>
              <a:buAutoNum type="arabicPeriod"/>
            </a:pPr>
            <a:r>
              <a:rPr lang="en-US" sz="4000" b="1" u="sng" dirty="0">
                <a:solidFill>
                  <a:srgbClr val="FF0000"/>
                </a:solidFill>
              </a:rPr>
              <a:t>Simple </a:t>
            </a:r>
            <a:r>
              <a:rPr lang="en-US" sz="4000" b="1" u="sng" dirty="0"/>
              <a:t>Diffusion</a:t>
            </a:r>
          </a:p>
          <a:p>
            <a:pPr marL="971550" lvl="1" indent="-514350">
              <a:buFont typeface="+mj-lt"/>
              <a:buAutoNum type="arabicPeriod"/>
            </a:pPr>
            <a:r>
              <a:rPr lang="en-US" sz="4000" b="1" u="sng" dirty="0">
                <a:solidFill>
                  <a:srgbClr val="FF0000"/>
                </a:solidFill>
              </a:rPr>
              <a:t>Facilitated </a:t>
            </a:r>
            <a:r>
              <a:rPr lang="en-US" sz="4000" b="1" u="sng" dirty="0"/>
              <a:t>Diffusion</a:t>
            </a:r>
          </a:p>
          <a:p>
            <a:pPr marL="971550" lvl="1" indent="-514350">
              <a:buFont typeface="+mj-lt"/>
              <a:buAutoNum type="arabicPeriod"/>
            </a:pPr>
            <a:r>
              <a:rPr lang="en-US" sz="4000" b="1" u="sng" dirty="0">
                <a:solidFill>
                  <a:srgbClr val="FF0000"/>
                </a:solidFill>
              </a:rPr>
              <a:t>Active</a:t>
            </a:r>
            <a:r>
              <a:rPr lang="en-US" sz="4000" b="1" u="sng" dirty="0"/>
              <a:t> Transport</a:t>
            </a:r>
            <a:endParaRPr lang="en-US" sz="4000" b="1" u="sng" dirty="0"/>
          </a:p>
        </p:txBody>
      </p:sp>
    </p:spTree>
    <p:extLst>
      <p:ext uri="{BB962C8B-B14F-4D97-AF65-F5344CB8AC3E}">
        <p14:creationId xmlns:p14="http://schemas.microsoft.com/office/powerpoint/2010/main" val="71339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CELLS (eukaryotic and prokaryotic) HAVE:</a:t>
            </a:r>
            <a:endParaRPr lang="en-US" dirty="0"/>
          </a:p>
        </p:txBody>
      </p:sp>
      <p:sp>
        <p:nvSpPr>
          <p:cNvPr id="3" name="Content Placeholder 2"/>
          <p:cNvSpPr>
            <a:spLocks noGrp="1"/>
          </p:cNvSpPr>
          <p:nvPr>
            <p:ph idx="1"/>
          </p:nvPr>
        </p:nvSpPr>
        <p:spPr/>
        <p:txBody>
          <a:bodyPr>
            <a:normAutofit lnSpcReduction="10000"/>
          </a:bodyPr>
          <a:lstStyle/>
          <a:p>
            <a:pPr lvl="2"/>
            <a:r>
              <a:rPr lang="en-US" sz="4400" b="1" dirty="0">
                <a:solidFill>
                  <a:schemeClr val="tx1"/>
                </a:solidFill>
              </a:rPr>
              <a:t>1) Cell membrane</a:t>
            </a:r>
          </a:p>
          <a:p>
            <a:pPr lvl="2"/>
            <a:r>
              <a:rPr lang="en-US" sz="4400" b="1" dirty="0">
                <a:solidFill>
                  <a:schemeClr val="tx1"/>
                </a:solidFill>
              </a:rPr>
              <a:t>2) Cytoplasm</a:t>
            </a:r>
          </a:p>
          <a:p>
            <a:pPr lvl="2"/>
            <a:r>
              <a:rPr lang="en-US" sz="4400" b="1" dirty="0">
                <a:solidFill>
                  <a:schemeClr val="tx1"/>
                </a:solidFill>
              </a:rPr>
              <a:t>3) DNA</a:t>
            </a:r>
          </a:p>
          <a:p>
            <a:pPr lvl="2"/>
            <a:r>
              <a:rPr lang="en-US" sz="4400" b="1" dirty="0">
                <a:solidFill>
                  <a:schemeClr val="tx1"/>
                </a:solidFill>
              </a:rPr>
              <a:t>4) Ribosomes</a:t>
            </a:r>
          </a:p>
          <a:p>
            <a:endParaRPr lang="en-US" dirty="0"/>
          </a:p>
        </p:txBody>
      </p:sp>
    </p:spTree>
    <p:extLst>
      <p:ext uri="{BB962C8B-B14F-4D97-AF65-F5344CB8AC3E}">
        <p14:creationId xmlns:p14="http://schemas.microsoft.com/office/powerpoint/2010/main" val="3865588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15" y="819146"/>
            <a:ext cx="8229600" cy="1143000"/>
          </a:xfrm>
        </p:spPr>
        <p:txBody>
          <a:bodyPr>
            <a:normAutofit/>
          </a:bodyPr>
          <a:lstStyle/>
          <a:p>
            <a:r>
              <a:rPr lang="en-US" b="1" dirty="0" smtClean="0"/>
              <a:t>Simple Diffusion</a:t>
            </a:r>
            <a:endParaRPr lang="en-US" dirty="0"/>
          </a:p>
        </p:txBody>
      </p:sp>
      <p:sp>
        <p:nvSpPr>
          <p:cNvPr id="3" name="Content Placeholder 2"/>
          <p:cNvSpPr>
            <a:spLocks noGrp="1"/>
          </p:cNvSpPr>
          <p:nvPr>
            <p:ph idx="1"/>
          </p:nvPr>
        </p:nvSpPr>
        <p:spPr>
          <a:xfrm>
            <a:off x="1127185" y="2324098"/>
            <a:ext cx="8458200" cy="3581400"/>
          </a:xfrm>
        </p:spPr>
        <p:txBody>
          <a:bodyPr>
            <a:normAutofit/>
          </a:bodyPr>
          <a:lstStyle/>
          <a:p>
            <a:pPr lvl="0"/>
            <a:r>
              <a:rPr lang="en-US" sz="2800" dirty="0"/>
              <a:t>Some molecules are small enough to pass through the lipid bilayer of the </a:t>
            </a:r>
            <a:r>
              <a:rPr lang="en-US" sz="2800" dirty="0" smtClean="0"/>
              <a:t>cell, including: </a:t>
            </a:r>
            <a:r>
              <a:rPr lang="en-US" sz="2800" b="1" u="sng" dirty="0">
                <a:solidFill>
                  <a:srgbClr val="FF0000"/>
                </a:solidFill>
              </a:rPr>
              <a:t>oxygen</a:t>
            </a:r>
            <a:r>
              <a:rPr lang="en-US" sz="2800" dirty="0"/>
              <a:t>, </a:t>
            </a:r>
            <a:r>
              <a:rPr lang="en-US" sz="2800" b="1" u="sng" dirty="0">
                <a:solidFill>
                  <a:srgbClr val="FF0000"/>
                </a:solidFill>
              </a:rPr>
              <a:t>carbon dioxide</a:t>
            </a:r>
            <a:r>
              <a:rPr lang="en-US" sz="2800" dirty="0"/>
              <a:t>, </a:t>
            </a:r>
            <a:r>
              <a:rPr lang="en-US" sz="2800" b="1" u="sng" dirty="0">
                <a:solidFill>
                  <a:srgbClr val="FF0000"/>
                </a:solidFill>
              </a:rPr>
              <a:t>water</a:t>
            </a:r>
            <a:r>
              <a:rPr lang="en-US" sz="2800" dirty="0">
                <a:solidFill>
                  <a:srgbClr val="FF0000"/>
                </a:solidFill>
              </a:rPr>
              <a:t> </a:t>
            </a:r>
            <a:r>
              <a:rPr lang="en-US" sz="2800" dirty="0"/>
              <a:t>and </a:t>
            </a:r>
            <a:r>
              <a:rPr lang="en-US" sz="2800" b="1" u="sng" dirty="0">
                <a:solidFill>
                  <a:srgbClr val="FF0000"/>
                </a:solidFill>
              </a:rPr>
              <a:t>alcohol</a:t>
            </a:r>
            <a:r>
              <a:rPr lang="en-US" sz="2800" dirty="0"/>
              <a:t>.</a:t>
            </a:r>
            <a:endParaRPr lang="en-US" sz="2800" b="1" dirty="0"/>
          </a:p>
          <a:p>
            <a:pPr lvl="0"/>
            <a:r>
              <a:rPr lang="en-US" sz="2800" dirty="0"/>
              <a:t>Molecules move from </a:t>
            </a:r>
            <a:r>
              <a:rPr lang="en-US" sz="2800" b="1" u="sng" dirty="0">
                <a:solidFill>
                  <a:srgbClr val="FF0000"/>
                </a:solidFill>
              </a:rPr>
              <a:t>HIGH</a:t>
            </a:r>
            <a:r>
              <a:rPr lang="en-US" sz="2800" dirty="0"/>
              <a:t> to </a:t>
            </a:r>
            <a:r>
              <a:rPr lang="en-US" sz="2800" b="1" u="sng" dirty="0">
                <a:solidFill>
                  <a:srgbClr val="FF0000"/>
                </a:solidFill>
              </a:rPr>
              <a:t>LOW</a:t>
            </a:r>
            <a:r>
              <a:rPr lang="en-US" sz="2800" dirty="0"/>
              <a:t> concentration without energy.</a:t>
            </a:r>
            <a:endParaRPr lang="en-US" sz="2800" b="1" dirty="0"/>
          </a:p>
          <a:p>
            <a:pPr lvl="0"/>
            <a:r>
              <a:rPr lang="en-US" sz="2800" dirty="0"/>
              <a:t>The diffusion of water is called </a:t>
            </a:r>
            <a:r>
              <a:rPr lang="en-US" sz="2800" b="1" u="sng" dirty="0">
                <a:solidFill>
                  <a:srgbClr val="FF0000"/>
                </a:solidFill>
              </a:rPr>
              <a:t>osmosis</a:t>
            </a:r>
          </a:p>
          <a:p>
            <a:endParaRPr lang="en-US" sz="2800" dirty="0"/>
          </a:p>
        </p:txBody>
      </p:sp>
      <p:pic>
        <p:nvPicPr>
          <p:cNvPr id="4" name="Picture 3"/>
          <p:cNvPicPr>
            <a:picLocks noChangeAspect="1"/>
          </p:cNvPicPr>
          <p:nvPr/>
        </p:nvPicPr>
        <p:blipFill>
          <a:blip r:embed="rId2" cstate="print"/>
          <a:stretch>
            <a:fillRect/>
          </a:stretch>
        </p:blipFill>
        <p:spPr>
          <a:xfrm>
            <a:off x="8071450" y="4307457"/>
            <a:ext cx="3352800" cy="2181340"/>
          </a:xfrm>
          <a:prstGeom prst="rect">
            <a:avLst/>
          </a:prstGeom>
        </p:spPr>
      </p:pic>
      <p:cxnSp>
        <p:nvCxnSpPr>
          <p:cNvPr id="5" name="Curved Connector 4"/>
          <p:cNvCxnSpPr/>
          <p:nvPr/>
        </p:nvCxnSpPr>
        <p:spPr>
          <a:xfrm rot="5400000">
            <a:off x="7239002" y="5257803"/>
            <a:ext cx="2590799" cy="457197"/>
          </a:xfrm>
          <a:prstGeom prst="curvedConnector3">
            <a:avLst>
              <a:gd name="adj1" fmla="val 50000"/>
            </a:avLst>
          </a:prstGeom>
          <a:ln w="76200">
            <a:solidFill>
              <a:srgbClr val="00009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Curved Connector 5"/>
          <p:cNvCxnSpPr/>
          <p:nvPr/>
        </p:nvCxnSpPr>
        <p:spPr>
          <a:xfrm rot="5400000">
            <a:off x="9515651" y="5295900"/>
            <a:ext cx="2819402" cy="457198"/>
          </a:xfrm>
          <a:prstGeom prst="curvedConnector3">
            <a:avLst>
              <a:gd name="adj1" fmla="val 50000"/>
            </a:avLst>
          </a:prstGeom>
          <a:ln w="76200">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Curved Connector 6"/>
          <p:cNvCxnSpPr/>
          <p:nvPr/>
        </p:nvCxnSpPr>
        <p:spPr>
          <a:xfrm rot="5400000">
            <a:off x="8343183" y="5143502"/>
            <a:ext cx="3124200" cy="304797"/>
          </a:xfrm>
          <a:prstGeom prst="curvedConnector3">
            <a:avLst>
              <a:gd name="adj1" fmla="val 50000"/>
            </a:avLst>
          </a:prstGeom>
          <a:ln w="76200">
            <a:solidFill>
              <a:srgbClr val="660066"/>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6036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535" y="767043"/>
            <a:ext cx="9601196" cy="1303867"/>
          </a:xfrm>
        </p:spPr>
        <p:txBody>
          <a:bodyPr/>
          <a:lstStyle/>
          <a:p>
            <a:r>
              <a:rPr lang="en-US" dirty="0" smtClean="0"/>
              <a:t>What is Facilitated Diffusion?</a:t>
            </a:r>
            <a:endParaRPr lang="en-US" dirty="0"/>
          </a:p>
        </p:txBody>
      </p:sp>
      <p:sp>
        <p:nvSpPr>
          <p:cNvPr id="3" name="Content Placeholder 2"/>
          <p:cNvSpPr>
            <a:spLocks noGrp="1"/>
          </p:cNvSpPr>
          <p:nvPr>
            <p:ph idx="1"/>
          </p:nvPr>
        </p:nvSpPr>
        <p:spPr>
          <a:xfrm>
            <a:off x="1485181" y="2434426"/>
            <a:ext cx="4572000" cy="3877056"/>
          </a:xfrm>
        </p:spPr>
        <p:txBody>
          <a:bodyPr>
            <a:noAutofit/>
          </a:bodyPr>
          <a:lstStyle/>
          <a:p>
            <a:r>
              <a:rPr lang="en-US" dirty="0" smtClean="0"/>
              <a:t>Some molecules are too </a:t>
            </a:r>
            <a:r>
              <a:rPr lang="en-US" b="1" u="sng" dirty="0" smtClean="0">
                <a:solidFill>
                  <a:srgbClr val="FF0000"/>
                </a:solidFill>
              </a:rPr>
              <a:t>BIG</a:t>
            </a:r>
            <a:r>
              <a:rPr lang="en-US" dirty="0" smtClean="0"/>
              <a:t> to pass through</a:t>
            </a:r>
          </a:p>
          <a:p>
            <a:r>
              <a:rPr lang="en-US" dirty="0" smtClean="0"/>
              <a:t>These molecules need “carriers” to HELP them pass through</a:t>
            </a:r>
          </a:p>
          <a:p>
            <a:r>
              <a:rPr lang="en-US" dirty="0" smtClean="0"/>
              <a:t>These carriers are </a:t>
            </a:r>
            <a:r>
              <a:rPr lang="en-US" b="1" u="sng" dirty="0" smtClean="0">
                <a:solidFill>
                  <a:srgbClr val="FF0000"/>
                </a:solidFill>
              </a:rPr>
              <a:t>PROTEINS</a:t>
            </a:r>
          </a:p>
          <a:p>
            <a:r>
              <a:rPr lang="en-US" dirty="0" smtClean="0"/>
              <a:t>No energy required, molecules move from </a:t>
            </a:r>
            <a:r>
              <a:rPr lang="en-US" b="1" u="sng" dirty="0" smtClean="0">
                <a:solidFill>
                  <a:srgbClr val="FF0000"/>
                </a:solidFill>
              </a:rPr>
              <a:t>HIGH</a:t>
            </a:r>
            <a:r>
              <a:rPr lang="en-US" dirty="0" smtClean="0"/>
              <a:t> to </a:t>
            </a:r>
            <a:r>
              <a:rPr lang="en-US" b="1" u="sng" dirty="0" smtClean="0">
                <a:solidFill>
                  <a:srgbClr val="FF0000"/>
                </a:solidFill>
              </a:rPr>
              <a:t>LOW</a:t>
            </a:r>
            <a:r>
              <a:rPr lang="en-US" dirty="0" smtClean="0"/>
              <a:t> concentration</a:t>
            </a:r>
            <a:endParaRPr lang="en-US" dirty="0"/>
          </a:p>
        </p:txBody>
      </p:sp>
      <p:pic>
        <p:nvPicPr>
          <p:cNvPr id="4" name="Content Placeholder 3" descr="Image266.bmp"/>
          <p:cNvPicPr>
            <a:picLocks noChangeAspect="1"/>
          </p:cNvPicPr>
          <p:nvPr/>
        </p:nvPicPr>
        <p:blipFill>
          <a:blip r:embed="rId2" cstate="print"/>
          <a:srcRect l="2299" r="43678" b="14581"/>
          <a:stretch>
            <a:fillRect/>
          </a:stretch>
        </p:blipFill>
        <p:spPr>
          <a:xfrm>
            <a:off x="6705600" y="2329250"/>
            <a:ext cx="3581400" cy="3571104"/>
          </a:xfrm>
          <a:prstGeom prst="rect">
            <a:avLst/>
          </a:prstGeom>
        </p:spPr>
      </p:pic>
      <p:sp>
        <p:nvSpPr>
          <p:cNvPr id="5" name="Donut 4"/>
          <p:cNvSpPr/>
          <p:nvPr/>
        </p:nvSpPr>
        <p:spPr>
          <a:xfrm>
            <a:off x="7273506" y="3309554"/>
            <a:ext cx="1828800" cy="2590800"/>
          </a:xfrm>
          <a:prstGeom prst="donut">
            <a:avLst>
              <a:gd name="adj" fmla="val 66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cxnSp>
        <p:nvCxnSpPr>
          <p:cNvPr id="6" name="Curved Connector 5"/>
          <p:cNvCxnSpPr/>
          <p:nvPr/>
        </p:nvCxnSpPr>
        <p:spPr>
          <a:xfrm rot="16200000" flipH="1">
            <a:off x="6149915" y="4139784"/>
            <a:ext cx="3810000" cy="533396"/>
          </a:xfrm>
          <a:prstGeom prst="curvedConnector3">
            <a:avLst>
              <a:gd name="adj1" fmla="val 50000"/>
            </a:avLst>
          </a:prstGeom>
          <a:ln w="76200">
            <a:solidFill>
              <a:srgbClr val="660066"/>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33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436" y="285930"/>
            <a:ext cx="9601196" cy="1303867"/>
          </a:xfrm>
        </p:spPr>
        <p:txBody>
          <a:bodyPr>
            <a:normAutofit/>
          </a:bodyPr>
          <a:lstStyle/>
          <a:p>
            <a:r>
              <a:rPr lang="en-US" dirty="0" smtClean="0"/>
              <a:t>What can pass through the cell membrane?</a:t>
            </a:r>
            <a:endParaRPr lang="en-US" dirty="0"/>
          </a:p>
        </p:txBody>
      </p:sp>
      <p:sp>
        <p:nvSpPr>
          <p:cNvPr id="6" name="Content Placeholder 5"/>
          <p:cNvSpPr>
            <a:spLocks noGrp="1"/>
          </p:cNvSpPr>
          <p:nvPr>
            <p:ph sz="half" idx="1"/>
          </p:nvPr>
        </p:nvSpPr>
        <p:spPr>
          <a:xfrm>
            <a:off x="849062" y="1547630"/>
            <a:ext cx="5184475" cy="4428981"/>
          </a:xfrm>
        </p:spPr>
        <p:txBody>
          <a:bodyPr>
            <a:normAutofit lnSpcReduction="10000"/>
          </a:bodyPr>
          <a:lstStyle/>
          <a:p>
            <a:pPr>
              <a:buNone/>
            </a:pPr>
            <a:r>
              <a:rPr lang="en-US" b="1" dirty="0" smtClean="0"/>
              <a:t>Small </a:t>
            </a:r>
            <a:r>
              <a:rPr lang="en-US" dirty="0" smtClean="0"/>
              <a:t>things </a:t>
            </a:r>
            <a:r>
              <a:rPr lang="en-US" b="1" dirty="0" smtClean="0"/>
              <a:t>CAN</a:t>
            </a:r>
            <a:r>
              <a:rPr lang="en-US" dirty="0" smtClean="0"/>
              <a:t> pass:</a:t>
            </a:r>
          </a:p>
          <a:p>
            <a:r>
              <a:rPr lang="en-US" dirty="0" smtClean="0"/>
              <a:t>O</a:t>
            </a:r>
            <a:r>
              <a:rPr lang="en-US" baseline="-25000" dirty="0" smtClean="0"/>
              <a:t>2</a:t>
            </a:r>
            <a:r>
              <a:rPr lang="en-US" dirty="0" smtClean="0"/>
              <a:t> (Oxygen)</a:t>
            </a:r>
          </a:p>
          <a:p>
            <a:r>
              <a:rPr lang="en-US" dirty="0" smtClean="0"/>
              <a:t>CO</a:t>
            </a:r>
            <a:r>
              <a:rPr lang="en-US" baseline="-25000" dirty="0" smtClean="0"/>
              <a:t>2</a:t>
            </a:r>
            <a:r>
              <a:rPr lang="en-US" dirty="0" smtClean="0"/>
              <a:t> (carbon dioxide)</a:t>
            </a:r>
          </a:p>
          <a:p>
            <a:r>
              <a:rPr lang="en-US" b="1" u="sng" dirty="0" smtClean="0">
                <a:solidFill>
                  <a:srgbClr val="FF0000"/>
                </a:solidFill>
              </a:rPr>
              <a:t>H</a:t>
            </a:r>
            <a:r>
              <a:rPr lang="en-US" b="1" u="sng" baseline="-25000" dirty="0" smtClean="0">
                <a:solidFill>
                  <a:srgbClr val="FF0000"/>
                </a:solidFill>
              </a:rPr>
              <a:t>2</a:t>
            </a:r>
            <a:r>
              <a:rPr lang="en-US" b="1" u="sng" dirty="0" smtClean="0">
                <a:solidFill>
                  <a:srgbClr val="FF0000"/>
                </a:solidFill>
              </a:rPr>
              <a:t>O (water)</a:t>
            </a:r>
          </a:p>
          <a:p>
            <a:r>
              <a:rPr lang="en-US" dirty="0" smtClean="0"/>
              <a:t>Ethanol (alcohol)</a:t>
            </a:r>
          </a:p>
          <a:p>
            <a:pPr>
              <a:buNone/>
            </a:pPr>
            <a:endParaRPr lang="en-US" dirty="0" smtClean="0"/>
          </a:p>
          <a:p>
            <a:pPr>
              <a:buNone/>
            </a:pPr>
            <a:r>
              <a:rPr lang="en-US" b="1" dirty="0" smtClean="0"/>
              <a:t>Big </a:t>
            </a:r>
            <a:r>
              <a:rPr lang="en-US" dirty="0" smtClean="0"/>
              <a:t>things </a:t>
            </a:r>
            <a:r>
              <a:rPr lang="en-US" b="1" dirty="0" smtClean="0"/>
              <a:t>NEED HELP:</a:t>
            </a:r>
          </a:p>
          <a:p>
            <a:r>
              <a:rPr lang="en-US" dirty="0" smtClean="0"/>
              <a:t>Glucose (sugar)</a:t>
            </a:r>
          </a:p>
          <a:p>
            <a:r>
              <a:rPr lang="en-US" b="1" u="sng" dirty="0" smtClean="0">
                <a:solidFill>
                  <a:srgbClr val="FF0000"/>
                </a:solidFill>
              </a:rPr>
              <a:t>Amino acids</a:t>
            </a:r>
            <a:endParaRPr lang="en-US" b="1" u="sng" dirty="0">
              <a:solidFill>
                <a:srgbClr val="FF0000"/>
              </a:solidFill>
            </a:endParaRPr>
          </a:p>
        </p:txBody>
      </p:sp>
      <p:pic>
        <p:nvPicPr>
          <p:cNvPr id="11" name="Picture 10"/>
          <p:cNvPicPr>
            <a:picLocks noChangeAspect="1"/>
          </p:cNvPicPr>
          <p:nvPr/>
        </p:nvPicPr>
        <p:blipFill>
          <a:blip r:embed="rId2" cstate="print"/>
          <a:stretch>
            <a:fillRect/>
          </a:stretch>
        </p:blipFill>
        <p:spPr>
          <a:xfrm>
            <a:off x="7467600" y="1430183"/>
            <a:ext cx="2849592" cy="1853952"/>
          </a:xfrm>
          <a:prstGeom prst="rect">
            <a:avLst/>
          </a:prstGeom>
        </p:spPr>
      </p:pic>
      <p:cxnSp>
        <p:nvCxnSpPr>
          <p:cNvPr id="13" name="Curved Connector 12"/>
          <p:cNvCxnSpPr/>
          <p:nvPr/>
        </p:nvCxnSpPr>
        <p:spPr>
          <a:xfrm rot="5400000">
            <a:off x="7318234" y="2254051"/>
            <a:ext cx="2590799" cy="457197"/>
          </a:xfrm>
          <a:prstGeom prst="curvedConnector3">
            <a:avLst>
              <a:gd name="adj1" fmla="val 50000"/>
            </a:avLst>
          </a:prstGeom>
          <a:ln w="76200">
            <a:solidFill>
              <a:srgbClr val="00009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rot="5400000">
            <a:off x="7532299" y="2303167"/>
            <a:ext cx="2819402" cy="457198"/>
          </a:xfrm>
          <a:prstGeom prst="curvedConnector3">
            <a:avLst>
              <a:gd name="adj1" fmla="val 50000"/>
            </a:avLst>
          </a:prstGeom>
          <a:ln w="76200">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8551424" y="3778613"/>
            <a:ext cx="304800" cy="3048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B0F0"/>
              </a:solidFill>
            </a:endParaRPr>
          </a:p>
        </p:txBody>
      </p:sp>
      <p:pic>
        <p:nvPicPr>
          <p:cNvPr id="12" name="Picture 11"/>
          <p:cNvPicPr>
            <a:picLocks noChangeAspect="1"/>
          </p:cNvPicPr>
          <p:nvPr/>
        </p:nvPicPr>
        <p:blipFill>
          <a:blip r:embed="rId3" cstate="print"/>
          <a:stretch>
            <a:fillRect/>
          </a:stretch>
        </p:blipFill>
        <p:spPr>
          <a:xfrm>
            <a:off x="8168218" y="3762121"/>
            <a:ext cx="381000" cy="314739"/>
          </a:xfrm>
          <a:prstGeom prst="rect">
            <a:avLst/>
          </a:prstGeom>
        </p:spPr>
      </p:pic>
      <p:pic>
        <p:nvPicPr>
          <p:cNvPr id="5122" name="Picture 2" descr="http://www.3dchem.com/imagesofmolecules/Glucose.jpg"/>
          <p:cNvPicPr>
            <a:picLocks noChangeAspect="1" noChangeArrowheads="1"/>
          </p:cNvPicPr>
          <p:nvPr/>
        </p:nvPicPr>
        <p:blipFill>
          <a:blip r:embed="rId4" cstate="print"/>
          <a:srcRect/>
          <a:stretch>
            <a:fillRect/>
          </a:stretch>
        </p:blipFill>
        <p:spPr bwMode="auto">
          <a:xfrm>
            <a:off x="9413025" y="5513372"/>
            <a:ext cx="869494" cy="859529"/>
          </a:xfrm>
          <a:prstGeom prst="rect">
            <a:avLst/>
          </a:prstGeom>
          <a:noFill/>
        </p:spPr>
      </p:pic>
      <p:pic>
        <p:nvPicPr>
          <p:cNvPr id="35" name="Content Placeholder 3" descr="Image266.bmp"/>
          <p:cNvPicPr>
            <a:picLocks noChangeAspect="1"/>
          </p:cNvPicPr>
          <p:nvPr/>
        </p:nvPicPr>
        <p:blipFill>
          <a:blip r:embed="rId5" cstate="print"/>
          <a:srcRect l="2299" t="32289" r="60679" b="14581"/>
          <a:stretch>
            <a:fillRect/>
          </a:stretch>
        </p:blipFill>
        <p:spPr>
          <a:xfrm>
            <a:off x="9290829" y="3643168"/>
            <a:ext cx="1957845" cy="1771868"/>
          </a:xfrm>
          <a:prstGeom prst="rect">
            <a:avLst/>
          </a:prstGeom>
        </p:spPr>
      </p:pic>
      <p:sp>
        <p:nvSpPr>
          <p:cNvPr id="36" name="Donut 35"/>
          <p:cNvSpPr/>
          <p:nvPr/>
        </p:nvSpPr>
        <p:spPr>
          <a:xfrm>
            <a:off x="9733627" y="3698271"/>
            <a:ext cx="1377048" cy="1661661"/>
          </a:xfrm>
          <a:prstGeom prst="donut">
            <a:avLst>
              <a:gd name="adj" fmla="val 66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pic>
        <p:nvPicPr>
          <p:cNvPr id="37" name="Picture 4" descr="http://t2.gstatic.com/images?q=tbn:ANd9GcSzT1ZlE6z3MAgGu5Axjoy629KiTvMhKEhARj0G7zk2EgsTCO4&amp;t=1&amp;usg=__Vs2j6Z2sdFHJYqaMWnrLwh6sZEE="/>
          <p:cNvPicPr>
            <a:picLocks noChangeAspect="1" noChangeArrowheads="1"/>
          </p:cNvPicPr>
          <p:nvPr/>
        </p:nvPicPr>
        <p:blipFill>
          <a:blip r:embed="rId6" cstate="print"/>
          <a:srcRect/>
          <a:stretch>
            <a:fillRect/>
          </a:stretch>
        </p:blipFill>
        <p:spPr bwMode="auto">
          <a:xfrm>
            <a:off x="10238325" y="5610524"/>
            <a:ext cx="888108" cy="665224"/>
          </a:xfrm>
          <a:prstGeom prst="rect">
            <a:avLst/>
          </a:prstGeom>
          <a:noFill/>
        </p:spPr>
      </p:pic>
      <p:sp>
        <p:nvSpPr>
          <p:cNvPr id="19" name="TextBox 18"/>
          <p:cNvSpPr txBox="1"/>
          <p:nvPr/>
        </p:nvSpPr>
        <p:spPr>
          <a:xfrm>
            <a:off x="4379482" y="1756994"/>
            <a:ext cx="2979709" cy="1200329"/>
          </a:xfrm>
          <a:prstGeom prst="rect">
            <a:avLst/>
          </a:prstGeom>
          <a:solidFill>
            <a:schemeClr val="accent3"/>
          </a:solidFill>
        </p:spPr>
        <p:txBody>
          <a:bodyPr wrap="square" rtlCol="0">
            <a:spAutoFit/>
          </a:bodyPr>
          <a:lstStyle/>
          <a:p>
            <a:r>
              <a:rPr lang="en-US" sz="3600" dirty="0"/>
              <a:t>SIMPLE DIFFUSION!!!</a:t>
            </a:r>
            <a:endParaRPr lang="en-US" sz="3600" dirty="0"/>
          </a:p>
        </p:txBody>
      </p:sp>
      <p:sp>
        <p:nvSpPr>
          <p:cNvPr id="20" name="TextBox 19"/>
          <p:cNvSpPr txBox="1"/>
          <p:nvPr/>
        </p:nvSpPr>
        <p:spPr>
          <a:xfrm>
            <a:off x="4335374" y="4379869"/>
            <a:ext cx="3023817" cy="1200329"/>
          </a:xfrm>
          <a:prstGeom prst="rect">
            <a:avLst/>
          </a:prstGeom>
          <a:solidFill>
            <a:srgbClr val="00B0F0"/>
          </a:solidFill>
        </p:spPr>
        <p:txBody>
          <a:bodyPr wrap="square" rtlCol="0">
            <a:spAutoFit/>
          </a:bodyPr>
          <a:lstStyle/>
          <a:p>
            <a:r>
              <a:rPr lang="en-US" sz="3600" dirty="0"/>
              <a:t>Facilitated DIFFUSION!!!</a:t>
            </a:r>
            <a:endParaRPr lang="en-US" sz="3600" dirty="0"/>
          </a:p>
        </p:txBody>
      </p:sp>
      <p:cxnSp>
        <p:nvCxnSpPr>
          <p:cNvPr id="17" name="Curved Connector 16"/>
          <p:cNvCxnSpPr/>
          <p:nvPr/>
        </p:nvCxnSpPr>
        <p:spPr>
          <a:xfrm rot="5400000">
            <a:off x="8773705" y="4603299"/>
            <a:ext cx="3124200" cy="304797"/>
          </a:xfrm>
          <a:prstGeom prst="curvedConnector3">
            <a:avLst>
              <a:gd name="adj1" fmla="val 50000"/>
            </a:avLst>
          </a:prstGeom>
          <a:ln w="76200">
            <a:solidFill>
              <a:srgbClr val="660066"/>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59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additive="base">
                                        <p:cTn id="1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 calcmode="lin" valueType="num">
                                      <p:cBhvr additive="base">
                                        <p:cTn id="2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additive="base">
                                        <p:cTn id="25" dur="500" fill="hold"/>
                                        <p:tgtEl>
                                          <p:spTgt spid="5122"/>
                                        </p:tgtEl>
                                        <p:attrNameLst>
                                          <p:attrName>ppt_x</p:attrName>
                                        </p:attrNameLst>
                                      </p:cBhvr>
                                      <p:tavLst>
                                        <p:tav tm="0">
                                          <p:val>
                                            <p:strVal val="#ppt_x"/>
                                          </p:val>
                                        </p:tav>
                                        <p:tav tm="100000">
                                          <p:val>
                                            <p:strVal val="#ppt_x"/>
                                          </p:val>
                                        </p:tav>
                                      </p:tavLst>
                                    </p:anim>
                                    <p:anim calcmode="lin" valueType="num">
                                      <p:cBhvr additive="base">
                                        <p:cTn id="26" dur="500" fill="hold"/>
                                        <p:tgtEl>
                                          <p:spTgt spid="51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9" grpId="0" animBg="1"/>
      <p:bldP spid="2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Active Transport?</a:t>
            </a:r>
            <a:endParaRPr lang="en-US" dirty="0"/>
          </a:p>
        </p:txBody>
      </p:sp>
      <p:sp>
        <p:nvSpPr>
          <p:cNvPr id="3" name="Content Placeholder 2"/>
          <p:cNvSpPr>
            <a:spLocks noGrp="1"/>
          </p:cNvSpPr>
          <p:nvPr>
            <p:ph sz="half" idx="1"/>
          </p:nvPr>
        </p:nvSpPr>
        <p:spPr/>
        <p:txBody>
          <a:bodyPr>
            <a:normAutofit fontScale="92500"/>
          </a:bodyPr>
          <a:lstStyle/>
          <a:p>
            <a:r>
              <a:rPr lang="en-US" dirty="0" smtClean="0"/>
              <a:t>Active transport goes in the OPPOSITE direction of diffusion – molecules move from </a:t>
            </a:r>
            <a:r>
              <a:rPr lang="en-US" b="1" u="sng" dirty="0" smtClean="0">
                <a:solidFill>
                  <a:srgbClr val="FF0000"/>
                </a:solidFill>
              </a:rPr>
              <a:t>LOW</a:t>
            </a:r>
            <a:r>
              <a:rPr lang="en-US" b="1" dirty="0" smtClean="0"/>
              <a:t> </a:t>
            </a:r>
            <a:r>
              <a:rPr lang="en-US" dirty="0" smtClean="0"/>
              <a:t>concentration to </a:t>
            </a:r>
            <a:r>
              <a:rPr lang="en-US" b="1" u="sng" dirty="0" smtClean="0">
                <a:solidFill>
                  <a:srgbClr val="FF0000"/>
                </a:solidFill>
              </a:rPr>
              <a:t>HIGH</a:t>
            </a:r>
            <a:endParaRPr lang="en-US" u="sng" dirty="0" smtClean="0">
              <a:solidFill>
                <a:srgbClr val="FF0000"/>
              </a:solidFill>
            </a:endParaRPr>
          </a:p>
          <a:p>
            <a:pPr lvl="1"/>
            <a:endParaRPr lang="en-US" b="1" dirty="0" smtClean="0"/>
          </a:p>
          <a:p>
            <a:pPr lvl="1"/>
            <a:r>
              <a:rPr lang="en-US" sz="2800" dirty="0"/>
              <a:t>Requires</a:t>
            </a:r>
            <a:r>
              <a:rPr lang="en-US" sz="2800" b="1" dirty="0"/>
              <a:t> ENERGY</a:t>
            </a:r>
            <a:r>
              <a:rPr lang="en-US" sz="2800" b="1" u="sng" dirty="0"/>
              <a:t> </a:t>
            </a:r>
            <a:r>
              <a:rPr lang="en-US" sz="2800" b="1" dirty="0"/>
              <a:t>to move molecules against the concentration gradient</a:t>
            </a:r>
            <a:endParaRPr lang="en-US" sz="2800" b="1" u="sng" dirty="0"/>
          </a:p>
          <a:p>
            <a:endParaRPr lang="en-US" dirty="0"/>
          </a:p>
        </p:txBody>
      </p:sp>
      <p:pic>
        <p:nvPicPr>
          <p:cNvPr id="1026" name="Picture 2" descr="Image result for active 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216" y="2500884"/>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ctive tran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678" y="4430269"/>
            <a:ext cx="326707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84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Use the “SLIDE” analogy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850" y="2606222"/>
            <a:ext cx="3074029" cy="3244336"/>
          </a:xfrm>
          <a:prstGeom prst="rect">
            <a:avLst/>
          </a:prstGeom>
        </p:spPr>
      </p:pic>
      <p:pic>
        <p:nvPicPr>
          <p:cNvPr id="6" name="Picture 5"/>
          <p:cNvPicPr>
            <a:picLocks noChangeAspect="1"/>
          </p:cNvPicPr>
          <p:nvPr/>
        </p:nvPicPr>
        <p:blipFill>
          <a:blip r:embed="rId3"/>
          <a:stretch>
            <a:fillRect/>
          </a:stretch>
        </p:blipFill>
        <p:spPr>
          <a:xfrm>
            <a:off x="5331124" y="2742760"/>
            <a:ext cx="5831652" cy="2971260"/>
          </a:xfrm>
          <a:prstGeom prst="rect">
            <a:avLst/>
          </a:prstGeom>
        </p:spPr>
      </p:pic>
    </p:spTree>
    <p:extLst>
      <p:ext uri="{BB962C8B-B14F-4D97-AF65-F5344CB8AC3E}">
        <p14:creationId xmlns:p14="http://schemas.microsoft.com/office/powerpoint/2010/main" val="23877259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523" y="546388"/>
            <a:ext cx="9601196" cy="1303867"/>
          </a:xfrm>
        </p:spPr>
        <p:txBody>
          <a:bodyPr/>
          <a:lstStyle/>
          <a:p>
            <a:r>
              <a:rPr lang="en-US" dirty="0" smtClean="0"/>
              <a:t>Answer with a partner</a:t>
            </a:r>
            <a:endParaRPr lang="en-US" dirty="0"/>
          </a:p>
        </p:txBody>
      </p:sp>
      <p:sp>
        <p:nvSpPr>
          <p:cNvPr id="5" name="TextBox 4"/>
          <p:cNvSpPr txBox="1"/>
          <p:nvPr/>
        </p:nvSpPr>
        <p:spPr>
          <a:xfrm>
            <a:off x="2057400" y="1752600"/>
            <a:ext cx="8153400" cy="584776"/>
          </a:xfrm>
          <a:prstGeom prst="rect">
            <a:avLst/>
          </a:prstGeom>
          <a:solidFill>
            <a:srgbClr val="9FDAFB"/>
          </a:solidFill>
        </p:spPr>
        <p:txBody>
          <a:bodyPr wrap="square" rtlCol="0">
            <a:spAutoFit/>
          </a:bodyPr>
          <a:lstStyle/>
          <a:p>
            <a:pPr marL="285750" indent="-285750">
              <a:buFont typeface="Arial"/>
              <a:buChar char="•"/>
            </a:pPr>
            <a:r>
              <a:rPr lang="en-US" sz="3200" dirty="0"/>
              <a:t>What are the three types of diffusion?</a:t>
            </a:r>
            <a:endParaRPr lang="en-US" sz="3200" dirty="0"/>
          </a:p>
        </p:txBody>
      </p:sp>
      <p:sp>
        <p:nvSpPr>
          <p:cNvPr id="6" name="TextBox 5"/>
          <p:cNvSpPr txBox="1"/>
          <p:nvPr/>
        </p:nvSpPr>
        <p:spPr>
          <a:xfrm>
            <a:off x="2057400" y="2971800"/>
            <a:ext cx="8153400" cy="584776"/>
          </a:xfrm>
          <a:prstGeom prst="rect">
            <a:avLst/>
          </a:prstGeom>
          <a:solidFill>
            <a:srgbClr val="9FDAFB"/>
          </a:solidFill>
        </p:spPr>
        <p:txBody>
          <a:bodyPr wrap="square" rtlCol="0">
            <a:spAutoFit/>
          </a:bodyPr>
          <a:lstStyle/>
          <a:p>
            <a:pPr marL="285750" indent="-285750">
              <a:buFont typeface="Arial"/>
              <a:buChar char="•"/>
            </a:pPr>
            <a:r>
              <a:rPr lang="en-US" sz="3200" dirty="0"/>
              <a:t>What is the simple diffusion of water called?</a:t>
            </a:r>
            <a:endParaRPr lang="en-US" sz="3200" dirty="0"/>
          </a:p>
        </p:txBody>
      </p:sp>
      <p:sp>
        <p:nvSpPr>
          <p:cNvPr id="7" name="TextBox 6"/>
          <p:cNvSpPr txBox="1"/>
          <p:nvPr/>
        </p:nvSpPr>
        <p:spPr>
          <a:xfrm>
            <a:off x="2057400" y="4495800"/>
            <a:ext cx="8153400" cy="1077218"/>
          </a:xfrm>
          <a:prstGeom prst="rect">
            <a:avLst/>
          </a:prstGeom>
          <a:solidFill>
            <a:srgbClr val="9FDAFB"/>
          </a:solidFill>
        </p:spPr>
        <p:txBody>
          <a:bodyPr wrap="square" rtlCol="0">
            <a:spAutoFit/>
          </a:bodyPr>
          <a:lstStyle/>
          <a:p>
            <a:pPr marL="285750" indent="-285750">
              <a:buFont typeface="Arial"/>
              <a:buChar char="•"/>
            </a:pPr>
            <a:r>
              <a:rPr lang="en-US" sz="3200" dirty="0"/>
              <a:t>Active transport moves molecules from ________ to _________ concentration.</a:t>
            </a:r>
            <a:endParaRPr lang="en-US" sz="3200" dirty="0"/>
          </a:p>
        </p:txBody>
      </p:sp>
    </p:spTree>
    <p:extLst>
      <p:ext uri="{BB962C8B-B14F-4D97-AF65-F5344CB8AC3E}">
        <p14:creationId xmlns:p14="http://schemas.microsoft.com/office/powerpoint/2010/main" val="26812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26789</TotalTime>
  <Words>3074</Words>
  <Application>Microsoft Office PowerPoint</Application>
  <PresentationFormat>Widescreen</PresentationFormat>
  <Paragraphs>368</Paragraphs>
  <Slides>95</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American Typewriter</vt:lpstr>
      <vt:lpstr>Arial</vt:lpstr>
      <vt:lpstr>Calibri</vt:lpstr>
      <vt:lpstr>Garamond</vt:lpstr>
      <vt:lpstr>Wingdings</vt:lpstr>
      <vt:lpstr>Organic</vt:lpstr>
      <vt:lpstr>DNA 3/13/17</vt:lpstr>
      <vt:lpstr>Abiotic Ecology Reassessments this Thursday, 3/16 in OH</vt:lpstr>
      <vt:lpstr>For funzies…</vt:lpstr>
      <vt:lpstr>Nature is smart!</vt:lpstr>
      <vt:lpstr>Reminder of hierarchy…</vt:lpstr>
      <vt:lpstr>There are two major cell types:</vt:lpstr>
      <vt:lpstr>Prokaryote vs Eukaryote</vt:lpstr>
      <vt:lpstr>Other differences…</vt:lpstr>
      <vt:lpstr>ALL CELLS (eukaryotic and prokaryotic) HAVE:</vt:lpstr>
      <vt:lpstr>STRUCTURE AND FUNCTION             Flash back to Friday…</vt:lpstr>
      <vt:lpstr>Structure: Why are plant cells rectangular, while cheek cells are round/globular? </vt:lpstr>
      <vt:lpstr>Onion Cells</vt:lpstr>
      <vt:lpstr>Cheek Cells</vt:lpstr>
      <vt:lpstr>Are all plant cells rectangular and all animal cells globby glob shaped?</vt:lpstr>
      <vt:lpstr>Are all plant cells rectangular and all animal cells globby glob shaped?</vt:lpstr>
      <vt:lpstr>We’ve seen that cell structure depends on function.</vt:lpstr>
      <vt:lpstr>CASE STUDY PROJECT!</vt:lpstr>
      <vt:lpstr>DNA 3/15</vt:lpstr>
      <vt:lpstr>DNA 3/16/17</vt:lpstr>
      <vt:lpstr>DNA 3/22/17: Turn your case study paragraphs in to dropbox!</vt:lpstr>
      <vt:lpstr>25 min data collection/ writer’s workshop</vt:lpstr>
      <vt:lpstr>Clean Up/ Reading Example Data Sections</vt:lpstr>
      <vt:lpstr>DNA 2/23/17</vt:lpstr>
      <vt:lpstr>Example Data Sections</vt:lpstr>
      <vt:lpstr>Game Plan:</vt:lpstr>
      <vt:lpstr>PowerPoint Presentation</vt:lpstr>
      <vt:lpstr>PowerPoint Presentation</vt:lpstr>
      <vt:lpstr>PowerPoint Presentation</vt:lpstr>
      <vt:lpstr>Cell Membrane: </vt:lpstr>
      <vt:lpstr>Class Brainstorm</vt:lpstr>
      <vt:lpstr>What is the cell membrane?</vt:lpstr>
      <vt:lpstr>What does the cell membrane do?</vt:lpstr>
      <vt:lpstr>Components of the Cell Membrane</vt:lpstr>
      <vt:lpstr>Drawing out phospholipids</vt:lpstr>
      <vt:lpstr>Other parts of the cell membrane</vt:lpstr>
      <vt:lpstr>Other parts of the cell membrane</vt:lpstr>
      <vt:lpstr>Modeling the Cell Membrane</vt:lpstr>
      <vt:lpstr>Step 1: Identifying the phospholipid</vt:lpstr>
      <vt:lpstr>Step 2: Building the cell membrane</vt:lpstr>
      <vt:lpstr>Step 3: Building the cell membrane</vt:lpstr>
      <vt:lpstr>Step 4: Building the cell membrane</vt:lpstr>
      <vt:lpstr>Step 5: Adding cholesterol and carbohydrates </vt:lpstr>
      <vt:lpstr>Step 6: Nucleus</vt:lpstr>
      <vt:lpstr>Drawing out our cell membrane</vt:lpstr>
      <vt:lpstr>DNA 3/28/17</vt:lpstr>
      <vt:lpstr>What does the cell membrane do?</vt:lpstr>
      <vt:lpstr>Questions:</vt:lpstr>
      <vt:lpstr>Semi-permeable</vt:lpstr>
      <vt:lpstr>IS IT SEMI-PERMEABLE?</vt:lpstr>
      <vt:lpstr>The White House</vt:lpstr>
      <vt:lpstr> Saya’s class during lunch…</vt:lpstr>
      <vt:lpstr>An Exclusive Club</vt:lpstr>
      <vt:lpstr>Quick check</vt:lpstr>
      <vt:lpstr>PowerPoint Presentation</vt:lpstr>
      <vt:lpstr>The Cell Membrane: </vt:lpstr>
      <vt:lpstr>What does Alice have to do with Cell Membranes?</vt:lpstr>
      <vt:lpstr>Class Brainstorm</vt:lpstr>
      <vt:lpstr>What is the cell membrane?</vt:lpstr>
      <vt:lpstr>What does the cell membrane do?</vt:lpstr>
      <vt:lpstr>Components of the Cell Membrane</vt:lpstr>
      <vt:lpstr>Drawing out phospholipids</vt:lpstr>
      <vt:lpstr>DNA 1/28/16</vt:lpstr>
      <vt:lpstr>Announcements</vt:lpstr>
      <vt:lpstr>Today!</vt:lpstr>
      <vt:lpstr>Other parts of the cell membrane</vt:lpstr>
      <vt:lpstr>Other parts of the cell membrane</vt:lpstr>
      <vt:lpstr>Activity: Modeling the Cell Membrane</vt:lpstr>
      <vt:lpstr>Step 1: Identifying the phospholipid</vt:lpstr>
      <vt:lpstr>Step 2: Building the cell membrane</vt:lpstr>
      <vt:lpstr>Step 3: Building the cell membrane</vt:lpstr>
      <vt:lpstr>Step 4: Building the cell membrane</vt:lpstr>
      <vt:lpstr>Step 5: Adding cholesterol and carbohydrates </vt:lpstr>
      <vt:lpstr>Step 6: Nucleus</vt:lpstr>
      <vt:lpstr>Drawing out our cell membrane</vt:lpstr>
      <vt:lpstr>What does the cell membrane do?</vt:lpstr>
      <vt:lpstr>Questions:</vt:lpstr>
      <vt:lpstr>Semi-permeable</vt:lpstr>
      <vt:lpstr>IS IT SEMI-PERMEABLE?</vt:lpstr>
      <vt:lpstr>The White House</vt:lpstr>
      <vt:lpstr> Saya’s class during lunch…</vt:lpstr>
      <vt:lpstr>An Exclusive Club</vt:lpstr>
      <vt:lpstr>Quick check</vt:lpstr>
      <vt:lpstr>DNA 3/29/17</vt:lpstr>
      <vt:lpstr>Outside…</vt:lpstr>
      <vt:lpstr>What is Diffusion?</vt:lpstr>
      <vt:lpstr>PowerPoint Presentation</vt:lpstr>
      <vt:lpstr>PowerPoint Presentation</vt:lpstr>
      <vt:lpstr>PowerPoint Presentation</vt:lpstr>
      <vt:lpstr>3 ways things can pass through the cell membrane:</vt:lpstr>
      <vt:lpstr>Simple Diffusion</vt:lpstr>
      <vt:lpstr>What is Facilitated Diffusion?</vt:lpstr>
      <vt:lpstr>What can pass through the cell membrane?</vt:lpstr>
      <vt:lpstr>What is Active Transport?</vt:lpstr>
      <vt:lpstr>Transport: Use the “SLIDE” analogy </vt:lpstr>
      <vt:lpstr>Answer with a partner</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1/25/16</dc:title>
  <dc:creator>Laura Chase</dc:creator>
  <cp:lastModifiedBy>Laura Chase</cp:lastModifiedBy>
  <cp:revision>36</cp:revision>
  <dcterms:created xsi:type="dcterms:W3CDTF">2016-01-24T00:21:12Z</dcterms:created>
  <dcterms:modified xsi:type="dcterms:W3CDTF">2017-03-31T19:01:55Z</dcterms:modified>
</cp:coreProperties>
</file>